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69" r:id="rId4"/>
    <p:sldId id="257" r:id="rId5"/>
    <p:sldId id="261" r:id="rId6"/>
    <p:sldId id="258" r:id="rId7"/>
    <p:sldId id="259" r:id="rId8"/>
    <p:sldId id="260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1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1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207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image" Target="../media/image23.png"/><Relationship Id="rId7" Type="http://schemas.openxmlformats.org/officeDocument/2006/relationships/tags" Target="../tags/tag178.xml"/><Relationship Id="rId6" Type="http://schemas.openxmlformats.org/officeDocument/2006/relationships/image" Target="../media/image55.png"/><Relationship Id="rId5" Type="http://schemas.openxmlformats.org/officeDocument/2006/relationships/tags" Target="../tags/tag177.xml"/><Relationship Id="rId4" Type="http://schemas.openxmlformats.org/officeDocument/2006/relationships/image" Target="../media/image54.png"/><Relationship Id="rId3" Type="http://schemas.openxmlformats.org/officeDocument/2006/relationships/tags" Target="../tags/tag176.xml"/><Relationship Id="rId2" Type="http://schemas.openxmlformats.org/officeDocument/2006/relationships/image" Target="../media/image53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83.xml"/><Relationship Id="rId16" Type="http://schemas.openxmlformats.org/officeDocument/2006/relationships/image" Target="../media/image59.png"/><Relationship Id="rId15" Type="http://schemas.openxmlformats.org/officeDocument/2006/relationships/tags" Target="../tags/tag182.xml"/><Relationship Id="rId14" Type="http://schemas.openxmlformats.org/officeDocument/2006/relationships/image" Target="../media/image58.png"/><Relationship Id="rId13" Type="http://schemas.openxmlformats.org/officeDocument/2006/relationships/tags" Target="../tags/tag181.xml"/><Relationship Id="rId12" Type="http://schemas.openxmlformats.org/officeDocument/2006/relationships/image" Target="../media/image57.png"/><Relationship Id="rId11" Type="http://schemas.openxmlformats.org/officeDocument/2006/relationships/tags" Target="../tags/tag180.xml"/><Relationship Id="rId10" Type="http://schemas.openxmlformats.org/officeDocument/2006/relationships/image" Target="../media/image56.png"/><Relationship Id="rId1" Type="http://schemas.openxmlformats.org/officeDocument/2006/relationships/tags" Target="../tags/tag17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image" Target="../media/image22.png"/><Relationship Id="rId7" Type="http://schemas.openxmlformats.org/officeDocument/2006/relationships/tags" Target="../tags/tag187.xml"/><Relationship Id="rId6" Type="http://schemas.openxmlformats.org/officeDocument/2006/relationships/image" Target="../media/image62.png"/><Relationship Id="rId5" Type="http://schemas.openxmlformats.org/officeDocument/2006/relationships/tags" Target="../tags/tag186.xml"/><Relationship Id="rId4" Type="http://schemas.openxmlformats.org/officeDocument/2006/relationships/image" Target="../media/image61.png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202.xml"/><Relationship Id="rId34" Type="http://schemas.openxmlformats.org/officeDocument/2006/relationships/tags" Target="../tags/tag201.xml"/><Relationship Id="rId33" Type="http://schemas.openxmlformats.org/officeDocument/2006/relationships/image" Target="../media/image73.png"/><Relationship Id="rId32" Type="http://schemas.openxmlformats.org/officeDocument/2006/relationships/tags" Target="../tags/tag200.xml"/><Relationship Id="rId31" Type="http://schemas.openxmlformats.org/officeDocument/2006/relationships/image" Target="../media/image72.png"/><Relationship Id="rId30" Type="http://schemas.openxmlformats.org/officeDocument/2006/relationships/tags" Target="../tags/tag199.xml"/><Relationship Id="rId3" Type="http://schemas.openxmlformats.org/officeDocument/2006/relationships/tags" Target="../tags/tag185.xml"/><Relationship Id="rId29" Type="http://schemas.openxmlformats.org/officeDocument/2006/relationships/image" Target="../media/image71.png"/><Relationship Id="rId28" Type="http://schemas.openxmlformats.org/officeDocument/2006/relationships/tags" Target="../tags/tag198.xml"/><Relationship Id="rId27" Type="http://schemas.openxmlformats.org/officeDocument/2006/relationships/image" Target="../media/image70.png"/><Relationship Id="rId26" Type="http://schemas.openxmlformats.org/officeDocument/2006/relationships/tags" Target="../tags/tag197.xml"/><Relationship Id="rId25" Type="http://schemas.openxmlformats.org/officeDocument/2006/relationships/image" Target="../media/image69.png"/><Relationship Id="rId24" Type="http://schemas.openxmlformats.org/officeDocument/2006/relationships/tags" Target="../tags/tag196.xml"/><Relationship Id="rId23" Type="http://schemas.openxmlformats.org/officeDocument/2006/relationships/image" Target="../media/image68.png"/><Relationship Id="rId22" Type="http://schemas.openxmlformats.org/officeDocument/2006/relationships/tags" Target="../tags/tag195.xml"/><Relationship Id="rId21" Type="http://schemas.openxmlformats.org/officeDocument/2006/relationships/image" Target="../media/image67.png"/><Relationship Id="rId20" Type="http://schemas.openxmlformats.org/officeDocument/2006/relationships/tags" Target="../tags/tag194.xml"/><Relationship Id="rId2" Type="http://schemas.openxmlformats.org/officeDocument/2006/relationships/image" Target="../media/image60.png"/><Relationship Id="rId19" Type="http://schemas.openxmlformats.org/officeDocument/2006/relationships/image" Target="../media/image66.png"/><Relationship Id="rId18" Type="http://schemas.openxmlformats.org/officeDocument/2006/relationships/tags" Target="../tags/tag193.xml"/><Relationship Id="rId17" Type="http://schemas.openxmlformats.org/officeDocument/2006/relationships/tags" Target="../tags/tag192.xml"/><Relationship Id="rId16" Type="http://schemas.openxmlformats.org/officeDocument/2006/relationships/image" Target="../media/image24.png"/><Relationship Id="rId15" Type="http://schemas.openxmlformats.org/officeDocument/2006/relationships/tags" Target="../tags/tag191.xml"/><Relationship Id="rId14" Type="http://schemas.openxmlformats.org/officeDocument/2006/relationships/image" Target="../media/image65.png"/><Relationship Id="rId13" Type="http://schemas.openxmlformats.org/officeDocument/2006/relationships/tags" Target="../tags/tag190.xml"/><Relationship Id="rId12" Type="http://schemas.openxmlformats.org/officeDocument/2006/relationships/image" Target="../media/image64.png"/><Relationship Id="rId11" Type="http://schemas.openxmlformats.org/officeDocument/2006/relationships/tags" Target="../tags/tag189.xml"/><Relationship Id="rId10" Type="http://schemas.openxmlformats.org/officeDocument/2006/relationships/image" Target="../media/image63.png"/><Relationship Id="rId1" Type="http://schemas.openxmlformats.org/officeDocument/2006/relationships/tags" Target="../tags/tag1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3.xml"/><Relationship Id="rId1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image" Target="../media/image75.tiff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4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tags" Target="../tags/tag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77.xml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30.png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tags" Target="../tags/tag144.xml"/><Relationship Id="rId98" Type="http://schemas.openxmlformats.org/officeDocument/2006/relationships/tags" Target="../tags/tag143.xml"/><Relationship Id="rId97" Type="http://schemas.openxmlformats.org/officeDocument/2006/relationships/tags" Target="../tags/tag142.xml"/><Relationship Id="rId96" Type="http://schemas.openxmlformats.org/officeDocument/2006/relationships/tags" Target="../tags/tag141.xml"/><Relationship Id="rId95" Type="http://schemas.openxmlformats.org/officeDocument/2006/relationships/tags" Target="../tags/tag140.xml"/><Relationship Id="rId94" Type="http://schemas.openxmlformats.org/officeDocument/2006/relationships/tags" Target="../tags/tag139.xml"/><Relationship Id="rId93" Type="http://schemas.openxmlformats.org/officeDocument/2006/relationships/tags" Target="../tags/tag138.xml"/><Relationship Id="rId92" Type="http://schemas.openxmlformats.org/officeDocument/2006/relationships/tags" Target="../tags/tag137.xml"/><Relationship Id="rId91" Type="http://schemas.openxmlformats.org/officeDocument/2006/relationships/tags" Target="../tags/tag136.xml"/><Relationship Id="rId90" Type="http://schemas.openxmlformats.org/officeDocument/2006/relationships/tags" Target="../tags/tag135.xml"/><Relationship Id="rId9" Type="http://schemas.openxmlformats.org/officeDocument/2006/relationships/tags" Target="../tags/tag85.xml"/><Relationship Id="rId89" Type="http://schemas.openxmlformats.org/officeDocument/2006/relationships/tags" Target="../tags/tag134.xml"/><Relationship Id="rId88" Type="http://schemas.openxmlformats.org/officeDocument/2006/relationships/tags" Target="../tags/tag133.xml"/><Relationship Id="rId87" Type="http://schemas.openxmlformats.org/officeDocument/2006/relationships/tags" Target="../tags/tag132.xml"/><Relationship Id="rId86" Type="http://schemas.openxmlformats.org/officeDocument/2006/relationships/tags" Target="../tags/tag131.xml"/><Relationship Id="rId85" Type="http://schemas.openxmlformats.org/officeDocument/2006/relationships/tags" Target="../tags/tag130.xml"/><Relationship Id="rId84" Type="http://schemas.openxmlformats.org/officeDocument/2006/relationships/tags" Target="../tags/tag129.xml"/><Relationship Id="rId83" Type="http://schemas.openxmlformats.org/officeDocument/2006/relationships/tags" Target="../tags/tag128.xml"/><Relationship Id="rId82" Type="http://schemas.openxmlformats.org/officeDocument/2006/relationships/tags" Target="../tags/tag127.xml"/><Relationship Id="rId81" Type="http://schemas.openxmlformats.org/officeDocument/2006/relationships/tags" Target="../tags/tag126.xml"/><Relationship Id="rId80" Type="http://schemas.openxmlformats.org/officeDocument/2006/relationships/tags" Target="../tags/tag125.xml"/><Relationship Id="rId8" Type="http://schemas.openxmlformats.org/officeDocument/2006/relationships/image" Target="../media/image33.jpeg"/><Relationship Id="rId79" Type="http://schemas.openxmlformats.org/officeDocument/2006/relationships/tags" Target="../tags/tag124.xml"/><Relationship Id="rId78" Type="http://schemas.openxmlformats.org/officeDocument/2006/relationships/tags" Target="../tags/tag123.xml"/><Relationship Id="rId77" Type="http://schemas.openxmlformats.org/officeDocument/2006/relationships/tags" Target="../tags/tag122.xml"/><Relationship Id="rId76" Type="http://schemas.openxmlformats.org/officeDocument/2006/relationships/tags" Target="../tags/tag121.xml"/><Relationship Id="rId75" Type="http://schemas.openxmlformats.org/officeDocument/2006/relationships/tags" Target="../tags/tag120.xml"/><Relationship Id="rId74" Type="http://schemas.openxmlformats.org/officeDocument/2006/relationships/tags" Target="../tags/tag119.xml"/><Relationship Id="rId73" Type="http://schemas.openxmlformats.org/officeDocument/2006/relationships/tags" Target="../tags/tag118.xml"/><Relationship Id="rId72" Type="http://schemas.openxmlformats.org/officeDocument/2006/relationships/tags" Target="../tags/tag117.xml"/><Relationship Id="rId71" Type="http://schemas.openxmlformats.org/officeDocument/2006/relationships/tags" Target="../tags/tag116.xml"/><Relationship Id="rId70" Type="http://schemas.openxmlformats.org/officeDocument/2006/relationships/tags" Target="../tags/tag115.xml"/><Relationship Id="rId7" Type="http://schemas.openxmlformats.org/officeDocument/2006/relationships/tags" Target="../tags/tag84.xml"/><Relationship Id="rId69" Type="http://schemas.openxmlformats.org/officeDocument/2006/relationships/image" Target="../media/image49.png"/><Relationship Id="rId68" Type="http://schemas.openxmlformats.org/officeDocument/2006/relationships/tags" Target="../tags/tag114.xml"/><Relationship Id="rId67" Type="http://schemas.openxmlformats.org/officeDocument/2006/relationships/tags" Target="../tags/tag113.xml"/><Relationship Id="rId66" Type="http://schemas.openxmlformats.org/officeDocument/2006/relationships/tags" Target="../tags/tag112.xml"/><Relationship Id="rId65" Type="http://schemas.openxmlformats.org/officeDocument/2006/relationships/tags" Target="../tags/tag111.xml"/><Relationship Id="rId64" Type="http://schemas.openxmlformats.org/officeDocument/2006/relationships/tags" Target="../tags/tag110.xml"/><Relationship Id="rId63" Type="http://schemas.openxmlformats.org/officeDocument/2006/relationships/tags" Target="../tags/tag109.xml"/><Relationship Id="rId62" Type="http://schemas.openxmlformats.org/officeDocument/2006/relationships/tags" Target="../tags/tag108.xml"/><Relationship Id="rId61" Type="http://schemas.openxmlformats.org/officeDocument/2006/relationships/tags" Target="../tags/tag107.xml"/><Relationship Id="rId60" Type="http://schemas.openxmlformats.org/officeDocument/2006/relationships/tags" Target="../tags/tag106.xml"/><Relationship Id="rId6" Type="http://schemas.openxmlformats.org/officeDocument/2006/relationships/image" Target="../media/image32.png"/><Relationship Id="rId59" Type="http://schemas.openxmlformats.org/officeDocument/2006/relationships/tags" Target="../tags/tag105.xml"/><Relationship Id="rId58" Type="http://schemas.openxmlformats.org/officeDocument/2006/relationships/tags" Target="../tags/tag104.xml"/><Relationship Id="rId57" Type="http://schemas.openxmlformats.org/officeDocument/2006/relationships/tags" Target="../tags/tag103.xml"/><Relationship Id="rId56" Type="http://schemas.openxmlformats.org/officeDocument/2006/relationships/image" Target="file:///C:\Users\Administrator\AppData\Local\Temp\wps\INetCache\4ab11511e242df44556ec6573d3a6321" TargetMode="External"/><Relationship Id="rId55" Type="http://schemas.openxmlformats.org/officeDocument/2006/relationships/image" Target="../media/image48.png"/><Relationship Id="rId54" Type="http://schemas.openxmlformats.org/officeDocument/2006/relationships/tags" Target="../tags/tag102.xml"/><Relationship Id="rId53" Type="http://schemas.openxmlformats.org/officeDocument/2006/relationships/image" Target="file:///C:\Users\Administrator\AppData\Local\Temp\wps\INetCache\eee57d4b8d479cf8d8d1a1d36c8a2340" TargetMode="External"/><Relationship Id="rId52" Type="http://schemas.openxmlformats.org/officeDocument/2006/relationships/image" Target="../media/image47.png"/><Relationship Id="rId51" Type="http://schemas.openxmlformats.org/officeDocument/2006/relationships/tags" Target="../tags/tag101.xml"/><Relationship Id="rId50" Type="http://schemas.openxmlformats.org/officeDocument/2006/relationships/image" Target="file:///C:\Users\Administrator\AppData\Local\Temp\wps\INetCache\5966b0d47b736b992d7d7327912ff221" TargetMode="External"/><Relationship Id="rId5" Type="http://schemas.openxmlformats.org/officeDocument/2006/relationships/tags" Target="../tags/tag83.xml"/><Relationship Id="rId49" Type="http://schemas.openxmlformats.org/officeDocument/2006/relationships/image" Target="../media/image46.png"/><Relationship Id="rId48" Type="http://schemas.openxmlformats.org/officeDocument/2006/relationships/tags" Target="../tags/tag100.xml"/><Relationship Id="rId47" Type="http://schemas.openxmlformats.org/officeDocument/2006/relationships/image" Target="file:///C:\Users\Administrator\AppData\Local\Temp\wps\INetCache\4748e8b2d77f09d14cd831d36871de6e" TargetMode="External"/><Relationship Id="rId46" Type="http://schemas.openxmlformats.org/officeDocument/2006/relationships/image" Target="../media/image45.png"/><Relationship Id="rId45" Type="http://schemas.openxmlformats.org/officeDocument/2006/relationships/tags" Target="../tags/tag99.xml"/><Relationship Id="rId44" Type="http://schemas.openxmlformats.org/officeDocument/2006/relationships/image" Target="file:///C:\Users\Administrator\AppData\Local\Temp\wps\INetCache\640a81b96732f3a2592f979b4e675075" TargetMode="External"/><Relationship Id="rId43" Type="http://schemas.openxmlformats.org/officeDocument/2006/relationships/image" Target="../media/image44.png"/><Relationship Id="rId42" Type="http://schemas.openxmlformats.org/officeDocument/2006/relationships/tags" Target="../tags/tag98.xml"/><Relationship Id="rId41" Type="http://schemas.openxmlformats.org/officeDocument/2006/relationships/image" Target="file:///C:\Users\Administrator\AppData\Local\Temp\wps\INetCache\ec2e4c4e661fb82ef22f7fd0ea9885cb" TargetMode="External"/><Relationship Id="rId40" Type="http://schemas.openxmlformats.org/officeDocument/2006/relationships/image" Target="../media/image43.png"/><Relationship Id="rId4" Type="http://schemas.openxmlformats.org/officeDocument/2006/relationships/tags" Target="../tags/tag82.xml"/><Relationship Id="rId39" Type="http://schemas.openxmlformats.org/officeDocument/2006/relationships/tags" Target="../tags/tag97.xml"/><Relationship Id="rId38" Type="http://schemas.openxmlformats.org/officeDocument/2006/relationships/image" Target="file:///C:\Users\Administrator\AppData\Local\Temp\wps\INetCache\4d0f3cc3f0bb6eecc9682cbea60e59a8" TargetMode="External"/><Relationship Id="rId37" Type="http://schemas.openxmlformats.org/officeDocument/2006/relationships/image" Target="../media/image42.png"/><Relationship Id="rId36" Type="http://schemas.openxmlformats.org/officeDocument/2006/relationships/tags" Target="../tags/tag96.xml"/><Relationship Id="rId35" Type="http://schemas.openxmlformats.org/officeDocument/2006/relationships/image" Target="file:///C:\Users\Administrator\AppData\Local\Temp\wps\INetCache\ccde118ddb09bc79e11a8c4985268655" TargetMode="External"/><Relationship Id="rId34" Type="http://schemas.openxmlformats.org/officeDocument/2006/relationships/image" Target="../media/image41.png"/><Relationship Id="rId33" Type="http://schemas.openxmlformats.org/officeDocument/2006/relationships/tags" Target="../tags/tag95.xml"/><Relationship Id="rId32" Type="http://schemas.openxmlformats.org/officeDocument/2006/relationships/image" Target="file:///C:\Users\Administrator\AppData\Local\Temp\wps\INetCache\04d8cf1e7e0313bef4f865621f800aed" TargetMode="External"/><Relationship Id="rId31" Type="http://schemas.openxmlformats.org/officeDocument/2006/relationships/image" Target="../media/image40.png"/><Relationship Id="rId30" Type="http://schemas.openxmlformats.org/officeDocument/2006/relationships/tags" Target="../tags/tag94.xml"/><Relationship Id="rId3" Type="http://schemas.openxmlformats.org/officeDocument/2006/relationships/image" Target="../media/image31.png"/><Relationship Id="rId29" Type="http://schemas.openxmlformats.org/officeDocument/2006/relationships/image" Target="file:///C:\Users\Administrator\AppData\Local\Temp\wps\INetCache\248f242f32592fcaa434cf518456b407" TargetMode="External"/><Relationship Id="rId28" Type="http://schemas.openxmlformats.org/officeDocument/2006/relationships/image" Target="../media/image39.png"/><Relationship Id="rId27" Type="http://schemas.openxmlformats.org/officeDocument/2006/relationships/tags" Target="../tags/tag93.xml"/><Relationship Id="rId26" Type="http://schemas.openxmlformats.org/officeDocument/2006/relationships/image" Target="file:///C:\Users\Administrator\AppData\Local\Temp\wps\INetCache\62822139e64f5a3b65b3b16e4cb10693" TargetMode="External"/><Relationship Id="rId25" Type="http://schemas.openxmlformats.org/officeDocument/2006/relationships/image" Target="../media/image38.png"/><Relationship Id="rId24" Type="http://schemas.openxmlformats.org/officeDocument/2006/relationships/tags" Target="../tags/tag92.xml"/><Relationship Id="rId23" Type="http://schemas.openxmlformats.org/officeDocument/2006/relationships/image" Target="file:///C:\Users\Administrator\AppData\Local\Temp\wps\INetCache\69954e34ab08a3977d44354da41fdaa6" TargetMode="External"/><Relationship Id="rId22" Type="http://schemas.openxmlformats.org/officeDocument/2006/relationships/image" Target="../media/image37.png"/><Relationship Id="rId21" Type="http://schemas.openxmlformats.org/officeDocument/2006/relationships/tags" Target="../tags/tag91.xml"/><Relationship Id="rId20" Type="http://schemas.openxmlformats.org/officeDocument/2006/relationships/image" Target="file:///C:\Users\Administrator\AppData\Local\Temp\wps\INetCache\f808911cd87f4db054ff9024175487d2" TargetMode="External"/><Relationship Id="rId2" Type="http://schemas.openxmlformats.org/officeDocument/2006/relationships/tags" Target="../tags/tag81.xml"/><Relationship Id="rId19" Type="http://schemas.openxmlformats.org/officeDocument/2006/relationships/image" Target="../media/image36.png"/><Relationship Id="rId18" Type="http://schemas.openxmlformats.org/officeDocument/2006/relationships/tags" Target="../tags/tag90.xml"/><Relationship Id="rId17" Type="http://schemas.openxmlformats.org/officeDocument/2006/relationships/image" Target="file:///C:\Users\Administrator\AppData\Local\Temp\wps\INetCache\b6702b1cf266caa71d90284b997e1ca9" TargetMode="External"/><Relationship Id="rId16" Type="http://schemas.openxmlformats.org/officeDocument/2006/relationships/image" Target="../media/image35.png"/><Relationship Id="rId15" Type="http://schemas.openxmlformats.org/officeDocument/2006/relationships/tags" Target="../tags/tag89.xml"/><Relationship Id="rId14" Type="http://schemas.openxmlformats.org/officeDocument/2006/relationships/image" Target="file:///C:\Users\Administrator\AppData\Local\Temp\wps\INetCache\90c6b70bf8f86eb333aec30e6dfa9d70" TargetMode="External"/><Relationship Id="rId13" Type="http://schemas.openxmlformats.org/officeDocument/2006/relationships/image" Target="../media/image34.png"/><Relationship Id="rId12" Type="http://schemas.openxmlformats.org/officeDocument/2006/relationships/tags" Target="../tags/tag88.xml"/><Relationship Id="rId116" Type="http://schemas.openxmlformats.org/officeDocument/2006/relationships/slideLayout" Target="../slideLayouts/slideLayout2.xml"/><Relationship Id="rId115" Type="http://schemas.openxmlformats.org/officeDocument/2006/relationships/tags" Target="../tags/tag160.xml"/><Relationship Id="rId114" Type="http://schemas.openxmlformats.org/officeDocument/2006/relationships/tags" Target="../tags/tag159.xml"/><Relationship Id="rId113" Type="http://schemas.openxmlformats.org/officeDocument/2006/relationships/tags" Target="../tags/tag158.xml"/><Relationship Id="rId112" Type="http://schemas.openxmlformats.org/officeDocument/2006/relationships/tags" Target="../tags/tag157.xml"/><Relationship Id="rId111" Type="http://schemas.openxmlformats.org/officeDocument/2006/relationships/tags" Target="../tags/tag156.xml"/><Relationship Id="rId110" Type="http://schemas.openxmlformats.org/officeDocument/2006/relationships/tags" Target="../tags/tag155.xml"/><Relationship Id="rId11" Type="http://schemas.openxmlformats.org/officeDocument/2006/relationships/tags" Target="../tags/tag87.xml"/><Relationship Id="rId109" Type="http://schemas.openxmlformats.org/officeDocument/2006/relationships/tags" Target="../tags/tag154.xml"/><Relationship Id="rId108" Type="http://schemas.openxmlformats.org/officeDocument/2006/relationships/tags" Target="../tags/tag153.xml"/><Relationship Id="rId107" Type="http://schemas.openxmlformats.org/officeDocument/2006/relationships/tags" Target="../tags/tag152.xml"/><Relationship Id="rId106" Type="http://schemas.openxmlformats.org/officeDocument/2006/relationships/tags" Target="../tags/tag151.xml"/><Relationship Id="rId105" Type="http://schemas.openxmlformats.org/officeDocument/2006/relationships/tags" Target="../tags/tag150.xml"/><Relationship Id="rId104" Type="http://schemas.openxmlformats.org/officeDocument/2006/relationships/tags" Target="../tags/tag149.xml"/><Relationship Id="rId103" Type="http://schemas.openxmlformats.org/officeDocument/2006/relationships/tags" Target="../tags/tag148.xml"/><Relationship Id="rId102" Type="http://schemas.openxmlformats.org/officeDocument/2006/relationships/tags" Target="../tags/tag147.xml"/><Relationship Id="rId101" Type="http://schemas.openxmlformats.org/officeDocument/2006/relationships/tags" Target="../tags/tag146.xml"/><Relationship Id="rId100" Type="http://schemas.openxmlformats.org/officeDocument/2006/relationships/tags" Target="../tags/tag145.xml"/><Relationship Id="rId10" Type="http://schemas.openxmlformats.org/officeDocument/2006/relationships/tags" Target="../tags/tag86.xml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image" Target="../media/image33.jpeg"/><Relationship Id="rId7" Type="http://schemas.openxmlformats.org/officeDocument/2006/relationships/tags" Target="../tags/tag165.xml"/><Relationship Id="rId6" Type="http://schemas.openxmlformats.org/officeDocument/2006/relationships/image" Target="../media/image2.png"/><Relationship Id="rId5" Type="http://schemas.openxmlformats.org/officeDocument/2006/relationships/tags" Target="../tags/tag164.xml"/><Relationship Id="rId4" Type="http://schemas.openxmlformats.org/officeDocument/2006/relationships/image" Target="../media/image12.png"/><Relationship Id="rId3" Type="http://schemas.openxmlformats.org/officeDocument/2006/relationships/tags" Target="../tags/tag163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74.xml"/><Relationship Id="rId2" Type="http://schemas.openxmlformats.org/officeDocument/2006/relationships/tags" Target="../tags/tag162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image" Target="../media/image52.jpeg"/><Relationship Id="rId13" Type="http://schemas.openxmlformats.org/officeDocument/2006/relationships/tags" Target="../tags/tag168.xml"/><Relationship Id="rId12" Type="http://schemas.openxmlformats.org/officeDocument/2006/relationships/image" Target="../media/image51.emf"/><Relationship Id="rId11" Type="http://schemas.openxmlformats.org/officeDocument/2006/relationships/tags" Target="../tags/tag167.xml"/><Relationship Id="rId10" Type="http://schemas.openxmlformats.org/officeDocument/2006/relationships/image" Target="../media/image50.png"/><Relationship Id="rId1" Type="http://schemas.openxmlformats.org/officeDocument/2006/relationships/tags" Target="../tags/tag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97255" y="388620"/>
            <a:ext cx="8976995" cy="4770755"/>
            <a:chOff x="1413" y="612"/>
            <a:chExt cx="14137" cy="7513"/>
          </a:xfrm>
        </p:grpSpPr>
        <p:sp>
          <p:nvSpPr>
            <p:cNvPr id="15" name="梯形 14"/>
            <p:cNvSpPr/>
            <p:nvPr>
              <p:custDataLst>
                <p:tags r:id="rId1"/>
              </p:custDataLst>
            </p:nvPr>
          </p:nvSpPr>
          <p:spPr>
            <a:xfrm rot="10800000">
              <a:off x="8307" y="3604"/>
              <a:ext cx="5532" cy="1530"/>
            </a:xfrm>
            <a:prstGeom prst="trapezoid">
              <a:avLst>
                <a:gd name="adj" fmla="val 62091"/>
              </a:avLst>
            </a:prstGeom>
            <a:ln w="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endPara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6" name="梯形 5"/>
            <p:cNvSpPr/>
            <p:nvPr/>
          </p:nvSpPr>
          <p:spPr>
            <a:xfrm>
              <a:off x="3158" y="3604"/>
              <a:ext cx="5472" cy="1530"/>
            </a:xfrm>
            <a:prstGeom prst="trapezoid">
              <a:avLst>
                <a:gd name="adj" fmla="val 62091"/>
              </a:avLst>
            </a:prstGeom>
            <a:ln w="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二级医院：10066</a:t>
              </a: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所</a:t>
              </a: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(27%)</a:t>
              </a:r>
              <a:endPara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4116" y="612"/>
              <a:ext cx="3519" cy="2831"/>
            </a:xfrm>
            <a:prstGeom prst="triangl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三级</a:t>
              </a: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医院</a:t>
              </a:r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2311</a:t>
              </a: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所</a:t>
              </a: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(8%)</a:t>
              </a:r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546" y="2278"/>
              <a:ext cx="7057" cy="1157"/>
              <a:chOff x="9543" y="8810"/>
              <a:chExt cx="7040" cy="1157"/>
            </a:xfrm>
          </p:grpSpPr>
          <p:sp>
            <p:nvSpPr>
              <p:cNvPr id="8" name="梯形 7"/>
              <p:cNvSpPr/>
              <p:nvPr>
                <p:custDataLst>
                  <p:tags r:id="rId2"/>
                </p:custDataLst>
              </p:nvPr>
            </p:nvSpPr>
            <p:spPr>
              <a:xfrm rot="10800000">
                <a:off x="9543" y="8810"/>
                <a:ext cx="7040" cy="1157"/>
              </a:xfrm>
              <a:prstGeom prst="trapezoid">
                <a:avLst>
                  <a:gd name="adj" fmla="val 61711"/>
                </a:avLst>
              </a:prstGeom>
              <a:ln w="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252" y="8871"/>
                <a:ext cx="5606" cy="1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>
                  <a:lnSpc>
                    <a:spcPct val="170000"/>
                  </a:lnSpc>
                </a:pPr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就诊人次：</a:t>
                </a:r>
                <a:r>
                  <a:rPr lang="en-US" altLang="zh-CN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11.78</a:t>
                </a:r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亿</a:t>
                </a:r>
                <a:r>
                  <a:rPr lang="en-US" altLang="zh-CN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(36%)</a:t>
                </a:r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9601" y="5720"/>
              <a:ext cx="3005" cy="14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ctr"/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就诊人次：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ctr" fontAlgn="ctr"/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2.09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亿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ctr" fontAlgn="ctr"/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(6%)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" name="梯形 4"/>
            <p:cNvSpPr/>
            <p:nvPr/>
          </p:nvSpPr>
          <p:spPr>
            <a:xfrm>
              <a:off x="2368" y="5295"/>
              <a:ext cx="7040" cy="1157"/>
            </a:xfrm>
            <a:prstGeom prst="trapezoid">
              <a:avLst>
                <a:gd name="adj" fmla="val 61711"/>
              </a:avLst>
            </a:prstGeom>
            <a:ln w="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一级医院：9632</a:t>
              </a: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所</a:t>
              </a: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32%)</a:t>
              </a:r>
              <a:endPara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" name="梯形 3"/>
            <p:cNvSpPr/>
            <p:nvPr/>
          </p:nvSpPr>
          <p:spPr>
            <a:xfrm>
              <a:off x="1413" y="6613"/>
              <a:ext cx="8949" cy="1513"/>
            </a:xfrm>
            <a:prstGeom prst="trapezoid">
              <a:avLst>
                <a:gd name="adj" fmla="val 60211"/>
              </a:avLst>
            </a:prstGeom>
            <a:ln w="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未定级医院：10066所 </a:t>
              </a:r>
              <a:r>
                <a:rPr 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(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33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%)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7" name="等腰三角形 6"/>
            <p:cNvSpPr/>
            <p:nvPr>
              <p:custDataLst>
                <p:tags r:id="rId3"/>
              </p:custDataLst>
            </p:nvPr>
          </p:nvSpPr>
          <p:spPr>
            <a:xfrm rot="10800000">
              <a:off x="9325" y="5295"/>
              <a:ext cx="3519" cy="2831"/>
            </a:xfrm>
            <a:prstGeom prst="triangl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542" y="612"/>
              <a:ext cx="9008" cy="1513"/>
              <a:chOff x="1613" y="8687"/>
              <a:chExt cx="8949" cy="1513"/>
            </a:xfrm>
          </p:grpSpPr>
          <p:sp>
            <p:nvSpPr>
              <p:cNvPr id="21" name="梯形 20"/>
              <p:cNvSpPr/>
              <p:nvPr>
                <p:custDataLst>
                  <p:tags r:id="rId4"/>
                </p:custDataLst>
              </p:nvPr>
            </p:nvSpPr>
            <p:spPr>
              <a:xfrm rot="10800000">
                <a:off x="1613" y="8687"/>
                <a:ext cx="8949" cy="1513"/>
              </a:xfrm>
              <a:prstGeom prst="trapezoid">
                <a:avLst>
                  <a:gd name="adj" fmla="val 60211"/>
                </a:avLst>
              </a:prstGeom>
              <a:ln w="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311" y="9153"/>
                <a:ext cx="755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就诊人次：</a:t>
                </a:r>
                <a:r>
                  <a:rPr lang="en-US" altLang="zh-CN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16.46</a:t>
                </a:r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亿</a:t>
                </a:r>
                <a:r>
                  <a:rPr lang="en-US" altLang="zh-CN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(51%)</a:t>
                </a:r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5"/>
              </p:custDataLst>
            </p:nvPr>
          </p:nvSpPr>
          <p:spPr>
            <a:xfrm>
              <a:off x="9146" y="3817"/>
              <a:ext cx="3882" cy="10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70000"/>
                </a:lnSpc>
              </a:pP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就诊人次：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1.96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亿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(5%)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2181225" y="626745"/>
            <a:ext cx="5400000" cy="5400000"/>
            <a:chOff x="3435" y="987"/>
            <a:chExt cx="8507" cy="8466"/>
          </a:xfrm>
        </p:grpSpPr>
        <p:pic>
          <p:nvPicPr>
            <p:cNvPr id="14" name="图片 13"/>
            <p:cNvPicPr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436" y="3121"/>
              <a:ext cx="8504" cy="1060"/>
            </a:xfrm>
            <a:prstGeom prst="rect">
              <a:avLst/>
            </a:prstGeom>
          </p:spPr>
        </p:pic>
        <p:pic>
          <p:nvPicPr>
            <p:cNvPr id="15" name="图片 14"/>
            <p:cNvPicPr/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436" y="4152"/>
              <a:ext cx="8504" cy="1060"/>
            </a:xfrm>
            <a:prstGeom prst="rect">
              <a:avLst/>
            </a:prstGeom>
          </p:spPr>
        </p:pic>
        <p:pic>
          <p:nvPicPr>
            <p:cNvPr id="16" name="图片 15"/>
            <p:cNvPicPr/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435" y="2075"/>
              <a:ext cx="8504" cy="1060"/>
            </a:xfrm>
            <a:prstGeom prst="rect">
              <a:avLst/>
            </a:prstGeom>
          </p:spPr>
        </p:pic>
        <p:pic>
          <p:nvPicPr>
            <p:cNvPr id="17" name="图片 16"/>
            <p:cNvPicPr/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436" y="5213"/>
              <a:ext cx="8504" cy="1060"/>
            </a:xfrm>
            <a:prstGeom prst="rect">
              <a:avLst/>
            </a:prstGeom>
          </p:spPr>
        </p:pic>
        <p:pic>
          <p:nvPicPr>
            <p:cNvPr id="2" name="图片 1"/>
            <p:cNvPicPr/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3436" y="987"/>
              <a:ext cx="8504" cy="1060"/>
            </a:xfrm>
            <a:prstGeom prst="rect">
              <a:avLst/>
            </a:prstGeom>
          </p:spPr>
        </p:pic>
        <p:pic>
          <p:nvPicPr>
            <p:cNvPr id="3" name="图片 2"/>
            <p:cNvPicPr/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438" y="6273"/>
              <a:ext cx="8504" cy="1060"/>
            </a:xfrm>
            <a:prstGeom prst="rect">
              <a:avLst/>
            </a:prstGeom>
          </p:spPr>
        </p:pic>
        <p:pic>
          <p:nvPicPr>
            <p:cNvPr id="20" name="图片 19"/>
            <p:cNvPicPr/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3437" y="7333"/>
              <a:ext cx="8505" cy="1060"/>
            </a:xfrm>
            <a:prstGeom prst="rect">
              <a:avLst/>
            </a:prstGeom>
          </p:spPr>
        </p:pic>
        <p:pic>
          <p:nvPicPr>
            <p:cNvPr id="21" name="图片 20"/>
            <p:cNvPicPr/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3438" y="8393"/>
              <a:ext cx="8504" cy="1060"/>
            </a:xfrm>
            <a:prstGeom prst="rect">
              <a:avLst/>
            </a:prstGeom>
          </p:spPr>
        </p:pic>
      </p:grpSp>
    </p:spTree>
    <p:custDataLst>
      <p:tags r:id="rId1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43" name="组合 42"/>
          <p:cNvGrpSpPr/>
          <p:nvPr/>
        </p:nvGrpSpPr>
        <p:grpSpPr>
          <a:xfrm>
            <a:off x="1654810" y="-2314575"/>
            <a:ext cx="11099800" cy="6363970"/>
            <a:chOff x="2606" y="-3645"/>
            <a:chExt cx="17480" cy="10022"/>
          </a:xfrm>
        </p:grpSpPr>
        <p:grpSp>
          <p:nvGrpSpPr>
            <p:cNvPr id="39" name="组合 38"/>
            <p:cNvGrpSpPr/>
            <p:nvPr/>
          </p:nvGrpSpPr>
          <p:grpSpPr>
            <a:xfrm>
              <a:off x="2606" y="-2958"/>
              <a:ext cx="8504" cy="9091"/>
              <a:chOff x="2152" y="-2962"/>
              <a:chExt cx="8504" cy="9091"/>
            </a:xfrm>
          </p:grpSpPr>
          <p:grpSp>
            <p:nvGrpSpPr>
              <p:cNvPr id="6" name="组合 5"/>
              <p:cNvGrpSpPr/>
              <p:nvPr/>
            </p:nvGrpSpPr>
            <p:grpSpPr>
              <a:xfrm rot="0">
                <a:off x="2152" y="-2962"/>
                <a:ext cx="8504" cy="8504"/>
                <a:chOff x="673" y="665"/>
                <a:chExt cx="6860" cy="6655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673" y="665"/>
                  <a:ext cx="6860" cy="4990"/>
                  <a:chOff x="673" y="665"/>
                  <a:chExt cx="6860" cy="4990"/>
                </a:xfrm>
              </p:grpSpPr>
              <p:grpSp>
                <p:nvGrpSpPr>
                  <p:cNvPr id="7" name="组合 6"/>
                  <p:cNvGrpSpPr/>
                  <p:nvPr/>
                </p:nvGrpSpPr>
                <p:grpSpPr>
                  <a:xfrm>
                    <a:off x="673" y="665"/>
                    <a:ext cx="6860" cy="2496"/>
                    <a:chOff x="673" y="665"/>
                    <a:chExt cx="6860" cy="2496"/>
                  </a:xfrm>
                </p:grpSpPr>
                <p:pic>
                  <p:nvPicPr>
                    <p:cNvPr id="8" name="图片 7"/>
                    <p:cNvPicPr>
                      <a:picLocks noChangeAspect="1"/>
                    </p:cNvPicPr>
                    <p:nvPr>
                      <p:custDataLst>
                        <p:tags r:id="rId1"/>
                      </p:custDataLst>
                    </p:nvPr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73" y="665"/>
                      <a:ext cx="6860" cy="8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图片 8"/>
                    <p:cNvPicPr/>
                    <p:nvPr>
                      <p:custDataLst>
                        <p:tags r:id="rId3"/>
                      </p:custDataLst>
                    </p:nvPr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73" y="1496"/>
                      <a:ext cx="6860" cy="83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片 9"/>
                    <p:cNvPicPr/>
                    <p:nvPr>
                      <p:custDataLst>
                        <p:tags r:id="rId5"/>
                      </p:custDataLst>
                    </p:nvPr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flipV="1">
                      <a:off x="673" y="2329"/>
                      <a:ext cx="6860" cy="83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图片 11"/>
                  <p:cNvPicPr/>
                  <p:nvPr>
                    <p:custDataLst>
                      <p:tags r:id="rId7"/>
                    </p:custDataLst>
                  </p:nvPr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73" y="3162"/>
                    <a:ext cx="6860" cy="828"/>
                  </a:xfrm>
                  <a:prstGeom prst="rect">
                    <a:avLst/>
                  </a:prstGeom>
                </p:spPr>
              </p:pic>
              <p:pic>
                <p:nvPicPr>
                  <p:cNvPr id="13" name="图片 12"/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73" y="3995"/>
                    <a:ext cx="6860" cy="827"/>
                  </a:xfrm>
                  <a:prstGeom prst="rect">
                    <a:avLst/>
                  </a:prstGeom>
                </p:spPr>
              </p:pic>
              <p:pic>
                <p:nvPicPr>
                  <p:cNvPr id="18" name="图片 17"/>
                  <p:cNvPicPr/>
                  <p:nvPr>
                    <p:custDataLst>
                      <p:tags r:id="rId11"/>
                    </p:custDataLst>
                  </p:nvPr>
                </p:nvPicPr>
                <p:blipFill>
                  <a:blip r:embed="rId12"/>
                  <a:stretch>
                    <a:fillRect/>
                  </a:stretch>
                </p:blipFill>
                <p:spPr>
                  <a:xfrm flipV="1">
                    <a:off x="673" y="4827"/>
                    <a:ext cx="6860" cy="82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图片 18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14"/>
                <a:stretch>
                  <a:fillRect/>
                </a:stretch>
              </p:blipFill>
              <p:spPr>
                <a:xfrm flipV="1">
                  <a:off x="673" y="5660"/>
                  <a:ext cx="6860" cy="82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/>
                <p:nvPr>
                  <p:custDataLst>
                    <p:tags r:id="rId15"/>
                  </p:custDataLst>
                </p:nvPr>
              </p:nvPicPr>
              <p:blipFill>
                <a:blip r:embed="rId16"/>
                <a:stretch>
                  <a:fillRect/>
                </a:stretch>
              </p:blipFill>
              <p:spPr>
                <a:xfrm flipV="1">
                  <a:off x="673" y="6492"/>
                  <a:ext cx="6860" cy="828"/>
                </a:xfrm>
                <a:prstGeom prst="rect">
                  <a:avLst/>
                </a:prstGeom>
              </p:spPr>
            </p:pic>
          </p:grpSp>
          <p:sp>
            <p:nvSpPr>
              <p:cNvPr id="23" name="文本框 2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153" y="5549"/>
                <a:ext cx="8503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a</a:t>
                </a:r>
                <a:endParaRPr lang="en-US" altLang="zh-CN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1582" y="-2998"/>
              <a:ext cx="8504" cy="9121"/>
              <a:chOff x="11582" y="-2998"/>
              <a:chExt cx="8504" cy="9121"/>
            </a:xfrm>
          </p:grpSpPr>
          <p:grpSp>
            <p:nvGrpSpPr>
              <p:cNvPr id="29" name="组合 28"/>
              <p:cNvGrpSpPr/>
              <p:nvPr/>
            </p:nvGrpSpPr>
            <p:grpSpPr>
              <a:xfrm rot="0">
                <a:off x="11582" y="-2998"/>
                <a:ext cx="8504" cy="8504"/>
                <a:chOff x="6253" y="2300"/>
                <a:chExt cx="5822" cy="5684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53" y="2300"/>
                  <a:ext cx="5820" cy="705"/>
                </a:xfrm>
                <a:prstGeom prst="rect">
                  <a:avLst/>
                </a:prstGeom>
              </p:spPr>
            </p:pic>
            <p:pic>
              <p:nvPicPr>
                <p:cNvPr id="25" name="图片 24"/>
                <p:cNvPicPr/>
                <p:nvPr>
                  <p:custDataLst>
                    <p:tags r:id="rId20"/>
                  </p:custDataLst>
                </p:nvPr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53" y="3023"/>
                  <a:ext cx="5820" cy="703"/>
                </a:xfrm>
                <a:prstGeom prst="rect">
                  <a:avLst/>
                </a:prstGeom>
              </p:spPr>
            </p:pic>
            <p:pic>
              <p:nvPicPr>
                <p:cNvPr id="26" name="图片 25"/>
                <p:cNvPicPr/>
                <p:nvPr>
                  <p:custDataLst>
                    <p:tags r:id="rId22"/>
                  </p:custDataLst>
                </p:nvPr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53" y="3726"/>
                  <a:ext cx="5822" cy="703"/>
                </a:xfrm>
                <a:prstGeom prst="rect">
                  <a:avLst/>
                </a:prstGeom>
              </p:spPr>
            </p:pic>
            <p:pic>
              <p:nvPicPr>
                <p:cNvPr id="27" name="图片 26"/>
                <p:cNvPicPr/>
                <p:nvPr>
                  <p:custDataLst>
                    <p:tags r:id="rId24"/>
                  </p:custDataLst>
                </p:nvPr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53" y="4429"/>
                  <a:ext cx="5822" cy="702"/>
                </a:xfrm>
                <a:prstGeom prst="rect">
                  <a:avLst/>
                </a:prstGeom>
              </p:spPr>
            </p:pic>
            <p:pic>
              <p:nvPicPr>
                <p:cNvPr id="28" name="图片 27"/>
                <p:cNvPicPr/>
                <p:nvPr>
                  <p:custDataLst>
                    <p:tags r:id="rId26"/>
                  </p:custDataLst>
                </p:nvPr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53" y="5140"/>
                  <a:ext cx="5822" cy="703"/>
                </a:xfrm>
                <a:prstGeom prst="rect">
                  <a:avLst/>
                </a:prstGeom>
              </p:spPr>
            </p:pic>
            <p:pic>
              <p:nvPicPr>
                <p:cNvPr id="30" name="图片 29"/>
                <p:cNvPicPr/>
                <p:nvPr>
                  <p:custDataLst>
                    <p:tags r:id="rId28"/>
                  </p:custDataLst>
                </p:nvPr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3" y="5828"/>
                  <a:ext cx="5822" cy="703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/>
                <p:nvPr>
                  <p:custDataLst>
                    <p:tags r:id="rId30"/>
                  </p:custDataLst>
                </p:nvPr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3" y="6555"/>
                  <a:ext cx="5822" cy="703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70" y="7282"/>
                  <a:ext cx="5805" cy="703"/>
                </a:xfrm>
                <a:prstGeom prst="rect">
                  <a:avLst/>
                </a:prstGeom>
              </p:spPr>
            </p:pic>
          </p:grpSp>
          <p:sp>
            <p:nvSpPr>
              <p:cNvPr id="35" name="文本框 34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1583" y="5543"/>
                <a:ext cx="850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b</a:t>
                </a:r>
                <a:endParaRPr lang="en-US" altLang="zh-CN"/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 flipH="1">
              <a:off x="11303" y="-3645"/>
              <a:ext cx="23" cy="10022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Wave对比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985" y="1055370"/>
            <a:ext cx="5974080" cy="4302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C:\Users\Administrator\Desktop\毕业论文\picture\双曲线对比.tif双曲线对比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98968" y="1941195"/>
            <a:ext cx="8394065" cy="2974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22" name="组合 21"/>
          <p:cNvGrpSpPr/>
          <p:nvPr/>
        </p:nvGrpSpPr>
        <p:grpSpPr>
          <a:xfrm>
            <a:off x="-3924300" y="-3597275"/>
            <a:ext cx="16116300" cy="19316700"/>
            <a:chOff x="-6180" y="-5665"/>
            <a:chExt cx="25380" cy="30420"/>
          </a:xfrm>
        </p:grpSpPr>
        <p:pic>
          <p:nvPicPr>
            <p:cNvPr id="13" name="图片 12" descr="L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5588" y="17250"/>
              <a:ext cx="19200" cy="7205"/>
            </a:xfrm>
            <a:prstGeom prst="rect">
              <a:avLst/>
            </a:prstGeom>
          </p:spPr>
        </p:pic>
        <p:pic>
          <p:nvPicPr>
            <p:cNvPr id="14" name="图片 13" descr="L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588" y="9705"/>
              <a:ext cx="19200" cy="7205"/>
            </a:xfrm>
            <a:prstGeom prst="rect">
              <a:avLst/>
            </a:prstGeom>
          </p:spPr>
        </p:pic>
        <p:pic>
          <p:nvPicPr>
            <p:cNvPr id="15" name="图片 14" descr="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588" y="2160"/>
              <a:ext cx="19200" cy="7205"/>
            </a:xfrm>
            <a:prstGeom prst="rect">
              <a:avLst/>
            </a:prstGeom>
          </p:spPr>
        </p:pic>
        <p:pic>
          <p:nvPicPr>
            <p:cNvPr id="16" name="图片 15" descr="R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588" y="-5385"/>
              <a:ext cx="19200" cy="720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-6180" y="-5665"/>
              <a:ext cx="25380" cy="30420"/>
            </a:xfrm>
            <a:prstGeom prst="rect">
              <a:avLst/>
            </a:prstGeom>
            <a:noFill/>
            <a:ln w="28575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19" name="直接连接符 18"/>
            <p:cNvCxnSpPr>
              <a:stCxn id="18" idx="1"/>
              <a:endCxn id="18" idx="3"/>
            </p:cNvCxnSpPr>
            <p:nvPr/>
          </p:nvCxnSpPr>
          <p:spPr>
            <a:xfrm>
              <a:off x="-6180" y="9545"/>
              <a:ext cx="25380" cy="0"/>
            </a:xfrm>
            <a:prstGeom prst="line">
              <a:avLst/>
            </a:prstGeom>
            <a:ln w="28575" cmpd="dbl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5379" y="-420"/>
              <a:ext cx="2601" cy="4179"/>
            </a:xfrm>
            <a:prstGeom prst="rect">
              <a:avLst/>
            </a:prstGeom>
            <a:noFill/>
          </p:spPr>
          <p:txBody>
            <a:bodyPr vert="mongolianVert" wrap="square" rtlCol="0">
              <a:noAutofit/>
            </a:bodyPr>
            <a:p>
              <a:pPr algn="ctr"/>
              <a:r>
                <a:rPr lang="zh-CN" altLang="en-US" sz="8000">
                  <a:latin typeface="宋体" panose="02010600030101010101" pitchFamily="2" charset="-122"/>
                  <a:ea typeface="宋体" panose="02010600030101010101" pitchFamily="2" charset="-122"/>
                </a:rPr>
                <a:t>右肾</a:t>
              </a:r>
              <a:endParaRPr lang="zh-CN" altLang="en-US" sz="8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15379" y="14911"/>
              <a:ext cx="2601" cy="4179"/>
            </a:xfrm>
            <a:prstGeom prst="rect">
              <a:avLst/>
            </a:prstGeom>
            <a:noFill/>
          </p:spPr>
          <p:txBody>
            <a:bodyPr vert="mongolianVert" wrap="square" rtlCol="0">
              <a:noAutofit/>
            </a:bodyPr>
            <a:p>
              <a:r>
                <a:rPr lang="zh-CN" altLang="en-US" sz="80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左</a:t>
              </a:r>
              <a:r>
                <a:rPr lang="zh-CN" altLang="en-US" sz="8000">
                  <a:latin typeface="宋体" panose="02010600030101010101" pitchFamily="2" charset="-122"/>
                  <a:ea typeface="宋体" panose="02010600030101010101" pitchFamily="2" charset="-122"/>
                </a:rPr>
                <a:t>肾</a:t>
              </a:r>
              <a:endParaRPr lang="zh-CN" altLang="en-US" sz="8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528445" y="-681990"/>
            <a:ext cx="8181340" cy="6162040"/>
            <a:chOff x="11490" y="-2284"/>
            <a:chExt cx="12884" cy="9704"/>
          </a:xfrm>
        </p:grpSpPr>
        <p:pic>
          <p:nvPicPr>
            <p:cNvPr id="3" name="图片 2" descr="微信截图_2023022115545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490" y="-2284"/>
              <a:ext cx="12885" cy="970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7660" y="1168"/>
              <a:ext cx="154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400" b="1">
                  <a:solidFill>
                    <a:schemeClr val="bg1"/>
                  </a:solidFill>
                </a:rPr>
                <a:t>a</a:t>
              </a:r>
              <a:endParaRPr lang="en-US" altLang="zh-CN" sz="4400" b="1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2"/>
              </p:custDataLst>
            </p:nvPr>
          </p:nvSpPr>
          <p:spPr>
            <a:xfrm>
              <a:off x="19690" y="1168"/>
              <a:ext cx="154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b</a:t>
              </a:r>
              <a:endParaRPr lang="en-US" altLang="zh-CN" sz="4000" b="1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15230" y="3288"/>
              <a:ext cx="154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400" b="1">
                  <a:solidFill>
                    <a:schemeClr val="bg1"/>
                  </a:solidFill>
                </a:rPr>
                <a:t>c</a:t>
              </a:r>
              <a:endParaRPr lang="en-US" altLang="zh-CN" sz="4400" b="1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"/>
              </p:custDataLst>
            </p:nvPr>
          </p:nvSpPr>
          <p:spPr>
            <a:xfrm>
              <a:off x="13210" y="-42"/>
              <a:ext cx="154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400" b="1">
                  <a:solidFill>
                    <a:schemeClr val="bg1"/>
                  </a:solidFill>
                </a:rPr>
                <a:t>d</a:t>
              </a:r>
              <a:endParaRPr lang="en-US" altLang="zh-CN" sz="4400" b="1">
                <a:solidFill>
                  <a:schemeClr val="bg1"/>
                </a:solidFill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73" name="组合 72"/>
          <p:cNvGrpSpPr/>
          <p:nvPr/>
        </p:nvGrpSpPr>
        <p:grpSpPr>
          <a:xfrm>
            <a:off x="854075" y="412115"/>
            <a:ext cx="10303510" cy="3837940"/>
            <a:chOff x="1420" y="1534"/>
            <a:chExt cx="16226" cy="6044"/>
          </a:xfrm>
        </p:grpSpPr>
        <p:grpSp>
          <p:nvGrpSpPr>
            <p:cNvPr id="76" name="组合 75"/>
            <p:cNvGrpSpPr/>
            <p:nvPr/>
          </p:nvGrpSpPr>
          <p:grpSpPr>
            <a:xfrm rot="0">
              <a:off x="1420" y="1534"/>
              <a:ext cx="16226" cy="6045"/>
              <a:chOff x="2522" y="1262"/>
              <a:chExt cx="16226" cy="6045"/>
            </a:xfrm>
          </p:grpSpPr>
          <p:pic>
            <p:nvPicPr>
              <p:cNvPr id="8" name="图片 7" descr="20191104_20191104143024-4_35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2522" y="2901"/>
                <a:ext cx="4108" cy="3529"/>
              </a:xfrm>
              <a:prstGeom prst="rect">
                <a:avLst/>
              </a:prstGeom>
              <a:scene3d>
                <a:camera prst="isometricRightUp">
                  <a:rot lat="1500000" lon="17100000" rev="0"/>
                </a:camera>
                <a:lightRig rig="threePt" dir="t"/>
              </a:scene3d>
            </p:spPr>
          </p:pic>
          <p:sp>
            <p:nvSpPr>
              <p:cNvPr id="9" name="文本框 8"/>
              <p:cNvSpPr txBox="1"/>
              <p:nvPr/>
            </p:nvSpPr>
            <p:spPr>
              <a:xfrm rot="18120000">
                <a:off x="3311" y="2574"/>
                <a:ext cx="1764" cy="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>
                    <a:latin typeface="Times New Roman" panose="02020603050405020304" charset="0"/>
                    <a:cs typeface="Times New Roman" panose="02020603050405020304" charset="0"/>
                  </a:rPr>
                  <a:t>输入</a:t>
                </a:r>
                <a:endParaRPr lang="en-US" altLang="zh-CN" sz="16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[3,473,473]</a:t>
                </a:r>
                <a:endParaRPr lang="en-US" altLang="zh-CN" sz="1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0" name="立方体 29"/>
              <p:cNvSpPr/>
              <p:nvPr/>
            </p:nvSpPr>
            <p:spPr>
              <a:xfrm>
                <a:off x="5678" y="3538"/>
                <a:ext cx="355" cy="2263"/>
              </a:xfrm>
              <a:prstGeom prst="cube">
                <a:avLst>
                  <a:gd name="adj" fmla="val 95774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6033" y="3544"/>
                <a:ext cx="1089" cy="2248"/>
              </a:xfrm>
              <a:prstGeom prst="cube">
                <a:avLst>
                  <a:gd name="adj" fmla="val 30342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右箭头 10"/>
              <p:cNvSpPr/>
              <p:nvPr/>
            </p:nvSpPr>
            <p:spPr>
              <a:xfrm>
                <a:off x="5086" y="4425"/>
                <a:ext cx="528" cy="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右箭头 11"/>
              <p:cNvSpPr/>
              <p:nvPr/>
            </p:nvSpPr>
            <p:spPr>
              <a:xfrm>
                <a:off x="7600" y="4406"/>
                <a:ext cx="528" cy="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 rot="0">
                <a:off x="7588" y="5041"/>
                <a:ext cx="855" cy="850"/>
                <a:chOff x="5936" y="7130"/>
                <a:chExt cx="855" cy="850"/>
              </a:xfrm>
            </p:grpSpPr>
            <p:pic>
              <p:nvPicPr>
                <p:cNvPr id="18" name="图片 17" descr="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1" y="7130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17" name="图片 16" descr="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45" y="7227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13" name="图片 12" descr="168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34" y="7336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16" name="图片 15" descr="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37" y="7440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15" name="图片 14" descr="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6" y="7530"/>
                  <a:ext cx="450" cy="45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 rot="0">
                <a:off x="8136" y="4159"/>
                <a:ext cx="1125" cy="942"/>
                <a:chOff x="6525" y="4688"/>
                <a:chExt cx="1125" cy="942"/>
              </a:xfrm>
            </p:grpSpPr>
            <p:pic>
              <p:nvPicPr>
                <p:cNvPr id="26" name="图片 25" descr="13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00" y="4688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25" name="图片 24" descr="137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8" y="4780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24" name="图片 23" descr="130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21" y="4873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21" name="图片 20" descr="8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9" y="4954"/>
                  <a:ext cx="450" cy="450"/>
                </a:xfrm>
                <a:prstGeom prst="rect">
                  <a:avLst/>
                </a:prstGeom>
              </p:spPr>
            </p:pic>
            <p:sp>
              <p:nvSpPr>
                <p:cNvPr id="23" name="文本框 22"/>
                <p:cNvSpPr txBox="1"/>
                <p:nvPr/>
              </p:nvSpPr>
              <p:spPr>
                <a:xfrm rot="18660000">
                  <a:off x="6785" y="5134"/>
                  <a:ext cx="232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.</a:t>
                  </a:r>
                  <a:endParaRPr lang="en-US" altLang="zh-CN" sz="1600" b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 rot="18660000">
                  <a:off x="6674" y="5249"/>
                  <a:ext cx="232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.</a:t>
                  </a:r>
                  <a:endParaRPr lang="en-US" altLang="zh-CN" sz="1600" b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 rot="18660000">
                  <a:off x="6735" y="5189"/>
                  <a:ext cx="232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b="1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.</a:t>
                  </a:r>
                  <a:endParaRPr lang="en-US" altLang="zh-CN" sz="1600" b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7631" y="3600"/>
                <a:ext cx="176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[2048,30,30]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6435" y="3101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a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 rot="0">
                <a:off x="9721" y="1783"/>
                <a:ext cx="2080" cy="2294"/>
                <a:chOff x="9522" y="4320"/>
                <a:chExt cx="2080" cy="2294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9522" y="5408"/>
                  <a:ext cx="2080" cy="1206"/>
                  <a:chOff x="8875" y="7026"/>
                  <a:chExt cx="2080" cy="1206"/>
                </a:xfrm>
              </p:grpSpPr>
              <p:sp>
                <p:nvSpPr>
                  <p:cNvPr id="48" name="文本框 47"/>
                  <p:cNvSpPr txBox="1"/>
                  <p:nvPr/>
                </p:nvSpPr>
                <p:spPr>
                  <a:xfrm>
                    <a:off x="9657" y="7245"/>
                    <a:ext cx="465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latin typeface="Times New Roman" panose="02020603050405020304" charset="0"/>
                        <a:cs typeface="Times New Roman" panose="02020603050405020304" charset="0"/>
                      </a:rPr>
                      <a:t>b</a:t>
                    </a:r>
                    <a:endParaRPr lang="en-US" altLang="zh-CN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42" name="立方体 41"/>
                  <p:cNvSpPr/>
                  <p:nvPr/>
                </p:nvSpPr>
                <p:spPr>
                  <a:xfrm>
                    <a:off x="8875" y="7186"/>
                    <a:ext cx="2080" cy="1047"/>
                  </a:xfrm>
                  <a:prstGeom prst="cube">
                    <a:avLst>
                      <a:gd name="adj" fmla="val 73089"/>
                    </a:avLst>
                  </a:prstGeom>
                  <a:pattFill prst="trellis">
                    <a:fgClr>
                      <a:schemeClr val="accent1">
                        <a:lumMod val="50000"/>
                      </a:schemeClr>
                    </a:fgClr>
                    <a:bgClr>
                      <a:schemeClr val="bg1"/>
                    </a:bgClr>
                  </a:pattFill>
                  <a:ln w="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立方体 40"/>
                  <p:cNvSpPr/>
                  <p:nvPr/>
                </p:nvSpPr>
                <p:spPr>
                  <a:xfrm>
                    <a:off x="9128" y="7143"/>
                    <a:ext cx="1574" cy="719"/>
                  </a:xfrm>
                  <a:prstGeom prst="cube">
                    <a:avLst>
                      <a:gd name="adj" fmla="val 73272"/>
                    </a:avLst>
                  </a:prstGeom>
                  <a:pattFill prst="plaid">
                    <a:fgClr>
                      <a:schemeClr val="accent4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9394" y="7132"/>
                    <a:ext cx="925" cy="419"/>
                  </a:xfrm>
                  <a:prstGeom prst="cube">
                    <a:avLst>
                      <a:gd name="adj" fmla="val 58088"/>
                    </a:avLst>
                  </a:prstGeom>
                  <a:pattFill prst="plaid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立方体 35"/>
                  <p:cNvSpPr/>
                  <p:nvPr/>
                </p:nvSpPr>
                <p:spPr>
                  <a:xfrm>
                    <a:off x="9625" y="7026"/>
                    <a:ext cx="523" cy="275"/>
                  </a:xfrm>
                  <a:prstGeom prst="cube">
                    <a:avLst>
                      <a:gd name="adj" fmla="val 48148"/>
                    </a:avLst>
                  </a:prstGeom>
                  <a:pattFill prst="plaid">
                    <a:fgClr>
                      <a:schemeClr val="accent4">
                        <a:lumMod val="20000"/>
                        <a:lumOff val="80000"/>
                      </a:schemeClr>
                    </a:fgClr>
                    <a:bgClr>
                      <a:schemeClr val="bg1"/>
                    </a:bgClr>
                  </a:pattFill>
                  <a:ln w="12700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0" name="文本框 49"/>
                <p:cNvSpPr txBox="1"/>
                <p:nvPr/>
              </p:nvSpPr>
              <p:spPr>
                <a:xfrm>
                  <a:off x="10653" y="4320"/>
                  <a:ext cx="949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[5,5]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[10,10]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[15,15]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[30,30]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 rot="0">
                <a:off x="11506" y="2360"/>
                <a:ext cx="2756" cy="1799"/>
                <a:chOff x="12098" y="4115"/>
                <a:chExt cx="2756" cy="179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12098" y="5136"/>
                  <a:ext cx="867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200">
                      <a:latin typeface="Times New Roman" panose="02020603050405020304" charset="0"/>
                      <a:cs typeface="Times New Roman" panose="02020603050405020304" charset="0"/>
                    </a:rPr>
                    <a:t>统一尺寸</a:t>
                  </a:r>
                  <a:endParaRPr lang="zh-CN" altLang="en-US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grpSp>
              <p:nvGrpSpPr>
                <p:cNvPr id="7" name="组合 6"/>
                <p:cNvGrpSpPr/>
                <p:nvPr/>
              </p:nvGrpSpPr>
              <p:grpSpPr>
                <a:xfrm>
                  <a:off x="12910" y="4115"/>
                  <a:ext cx="1944" cy="1799"/>
                  <a:chOff x="12144" y="4815"/>
                  <a:chExt cx="1944" cy="1799"/>
                </a:xfrm>
              </p:grpSpPr>
              <p:sp>
                <p:nvSpPr>
                  <p:cNvPr id="64" name="立方体 63"/>
                  <p:cNvSpPr/>
                  <p:nvPr/>
                </p:nvSpPr>
                <p:spPr>
                  <a:xfrm>
                    <a:off x="12762" y="5228"/>
                    <a:ext cx="773" cy="771"/>
                  </a:xfrm>
                  <a:prstGeom prst="cube">
                    <a:avLst>
                      <a:gd name="adj" fmla="val 27170"/>
                    </a:avLst>
                  </a:prstGeom>
                  <a:pattFill prst="plaid">
                    <a:fgClr>
                      <a:schemeClr val="accent4">
                        <a:lumMod val="20000"/>
                        <a:lumOff val="80000"/>
                      </a:schemeClr>
                    </a:fgClr>
                    <a:bgClr>
                      <a:schemeClr val="bg1"/>
                    </a:bgClr>
                  </a:pattFill>
                  <a:ln w="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立方体 68"/>
                  <p:cNvSpPr/>
                  <p:nvPr/>
                </p:nvSpPr>
                <p:spPr>
                  <a:xfrm>
                    <a:off x="12549" y="5442"/>
                    <a:ext cx="773" cy="771"/>
                  </a:xfrm>
                  <a:prstGeom prst="cube">
                    <a:avLst>
                      <a:gd name="adj" fmla="val 27170"/>
                    </a:avLst>
                  </a:prstGeom>
                  <a:pattFill prst="plaid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  <p:sp>
                <p:nvSpPr>
                  <p:cNvPr id="70" name="立方体 69"/>
                  <p:cNvSpPr/>
                  <p:nvPr/>
                </p:nvSpPr>
                <p:spPr>
                  <a:xfrm>
                    <a:off x="12352" y="5635"/>
                    <a:ext cx="773" cy="771"/>
                  </a:xfrm>
                  <a:prstGeom prst="cube">
                    <a:avLst>
                      <a:gd name="adj" fmla="val 27170"/>
                    </a:avLst>
                  </a:prstGeom>
                  <a:pattFill prst="plaid">
                    <a:fgClr>
                      <a:schemeClr val="accent4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  <p:sp>
                <p:nvSpPr>
                  <p:cNvPr id="71" name="立方体 70"/>
                  <p:cNvSpPr/>
                  <p:nvPr/>
                </p:nvSpPr>
                <p:spPr>
                  <a:xfrm>
                    <a:off x="12144" y="5847"/>
                    <a:ext cx="766" cy="767"/>
                  </a:xfrm>
                  <a:prstGeom prst="cube">
                    <a:avLst>
                      <a:gd name="adj" fmla="val 27170"/>
                    </a:avLst>
                  </a:prstGeom>
                  <a:pattFill prst="trellis">
                    <a:fgClr>
                      <a:schemeClr val="accent1">
                        <a:lumMod val="50000"/>
                      </a:schemeClr>
                    </a:fgClr>
                    <a:bgClr>
                      <a:schemeClr val="bg1"/>
                    </a:bgClr>
                  </a:pattFill>
                  <a:ln w="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  <p:sp>
                <p:nvSpPr>
                  <p:cNvPr id="79" name="文本框 78"/>
                  <p:cNvSpPr txBox="1"/>
                  <p:nvPr/>
                </p:nvSpPr>
                <p:spPr>
                  <a:xfrm>
                    <a:off x="12325" y="4815"/>
                    <a:ext cx="1763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400">
                        <a:latin typeface="Times New Roman" panose="02020603050405020304" charset="0"/>
                        <a:cs typeface="Times New Roman" panose="02020603050405020304" charset="0"/>
                      </a:rPr>
                      <a:t>[2048,30,30]</a:t>
                    </a:r>
                    <a:endParaRPr lang="en-US" altLang="zh-CN" sz="14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p:grpSp>
          </p:grpSp>
          <p:sp>
            <p:nvSpPr>
              <p:cNvPr id="10" name="直角上箭头 9"/>
              <p:cNvSpPr/>
              <p:nvPr/>
            </p:nvSpPr>
            <p:spPr>
              <a:xfrm rot="5400000">
                <a:off x="8937" y="5376"/>
                <a:ext cx="686" cy="58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右箭头 34"/>
              <p:cNvSpPr/>
              <p:nvPr/>
            </p:nvSpPr>
            <p:spPr>
              <a:xfrm rot="2280000">
                <a:off x="12513" y="5384"/>
                <a:ext cx="524" cy="226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圆角右箭头 37"/>
              <p:cNvSpPr/>
              <p:nvPr/>
            </p:nvSpPr>
            <p:spPr>
              <a:xfrm>
                <a:off x="8990" y="2980"/>
                <a:ext cx="686" cy="62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12430" y="5088"/>
                <a:ext cx="1918" cy="2219"/>
                <a:chOff x="12430" y="5088"/>
                <a:chExt cx="1918" cy="2219"/>
              </a:xfrm>
            </p:grpSpPr>
            <p:sp>
              <p:nvSpPr>
                <p:cNvPr id="77" name="文本框 76"/>
                <p:cNvSpPr txBox="1"/>
                <p:nvPr/>
              </p:nvSpPr>
              <p:spPr>
                <a:xfrm>
                  <a:off x="13084" y="6727"/>
                  <a:ext cx="46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>
                      <a:latin typeface="Times New Roman" panose="02020603050405020304" charset="0"/>
                      <a:cs typeface="Times New Roman" panose="02020603050405020304" charset="0"/>
                    </a:rPr>
                    <a:t>e</a:t>
                  </a:r>
                  <a:endParaRPr lang="en-US" altLang="zh-CN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grpSp>
              <p:nvGrpSpPr>
                <p:cNvPr id="31" name="组合 30"/>
                <p:cNvGrpSpPr/>
                <p:nvPr/>
              </p:nvGrpSpPr>
              <p:grpSpPr>
                <a:xfrm rot="0">
                  <a:off x="12430" y="5088"/>
                  <a:ext cx="1918" cy="1856"/>
                  <a:chOff x="11876" y="4817"/>
                  <a:chExt cx="1918" cy="1856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3021" y="4817"/>
                    <a:ext cx="773" cy="771"/>
                  </a:xfrm>
                  <a:prstGeom prst="cube">
                    <a:avLst>
                      <a:gd name="adj" fmla="val 27170"/>
                    </a:avLst>
                  </a:prstGeom>
                  <a:pattFill prst="plaid">
                    <a:fgClr>
                      <a:schemeClr val="accent4">
                        <a:lumMod val="20000"/>
                        <a:lumOff val="80000"/>
                      </a:schemeClr>
                    </a:fgClr>
                    <a:bgClr>
                      <a:schemeClr val="bg1"/>
                    </a:bgClr>
                  </a:pattFill>
                  <a:ln w="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  <p:grpSp>
                <p:nvGrpSpPr>
                  <p:cNvPr id="53" name="组合 52"/>
                  <p:cNvGrpSpPr/>
                  <p:nvPr/>
                </p:nvGrpSpPr>
                <p:grpSpPr>
                  <a:xfrm rot="0">
                    <a:off x="11876" y="5009"/>
                    <a:ext cx="1734" cy="1664"/>
                    <a:chOff x="12257" y="5461"/>
                    <a:chExt cx="1734" cy="1664"/>
                  </a:xfrm>
                </p:grpSpPr>
                <p:sp>
                  <p:nvSpPr>
                    <p:cNvPr id="44" name="立方体 43"/>
                    <p:cNvSpPr/>
                    <p:nvPr/>
                  </p:nvSpPr>
                  <p:spPr>
                    <a:xfrm>
                      <a:off x="13187" y="5474"/>
                      <a:ext cx="773" cy="771"/>
                    </a:xfrm>
                    <a:prstGeom prst="cube">
                      <a:avLst>
                        <a:gd name="adj" fmla="val 27170"/>
                      </a:avLst>
                    </a:prstGeom>
                    <a:solidFill>
                      <a:srgbClr val="FFFF00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立方体 44"/>
                    <p:cNvSpPr/>
                    <p:nvPr/>
                  </p:nvSpPr>
                  <p:spPr>
                    <a:xfrm>
                      <a:off x="13218" y="5461"/>
                      <a:ext cx="773" cy="771"/>
                    </a:xfrm>
                    <a:prstGeom prst="cube">
                      <a:avLst>
                        <a:gd name="adj" fmla="val 27170"/>
                      </a:avLst>
                    </a:prstGeom>
                    <a:pattFill prst="plaid">
                      <a:fgClr>
                        <a:srgbClr val="00B050"/>
                      </a:fgClr>
                      <a:bgClr>
                        <a:schemeClr val="bg1"/>
                      </a:bgClr>
                    </a:patt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p>
                      <a:pPr lvl="0" algn="ctr">
                        <a:buClrTx/>
                        <a:buSzTx/>
                        <a:buFontTx/>
                      </a:pPr>
                      <a:endParaRPr lang="zh-CN" altLang="en-US">
                        <a:sym typeface="+mn-ea"/>
                      </a:endParaRPr>
                    </a:p>
                  </p:txBody>
                </p:sp>
                <p:sp>
                  <p:nvSpPr>
                    <p:cNvPr id="46" name="立方体 45"/>
                    <p:cNvSpPr/>
                    <p:nvPr/>
                  </p:nvSpPr>
                  <p:spPr>
                    <a:xfrm>
                      <a:off x="13001" y="5665"/>
                      <a:ext cx="773" cy="771"/>
                    </a:xfrm>
                    <a:prstGeom prst="cube">
                      <a:avLst>
                        <a:gd name="adj" fmla="val 27170"/>
                      </a:avLst>
                    </a:prstGeom>
                    <a:pattFill prst="plaid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p>
                      <a:pPr lvl="0" algn="ctr">
                        <a:buClrTx/>
                        <a:buSzTx/>
                        <a:buFontTx/>
                      </a:pPr>
                      <a:endParaRPr lang="zh-CN" altLang="en-US">
                        <a:sym typeface="+mn-ea"/>
                      </a:endParaRPr>
                    </a:p>
                  </p:txBody>
                </p:sp>
                <p:sp>
                  <p:nvSpPr>
                    <p:cNvPr id="51" name="立方体 50"/>
                    <p:cNvSpPr/>
                    <p:nvPr/>
                  </p:nvSpPr>
                  <p:spPr>
                    <a:xfrm>
                      <a:off x="12784" y="5881"/>
                      <a:ext cx="784" cy="767"/>
                    </a:xfrm>
                    <a:prstGeom prst="cube">
                      <a:avLst>
                        <a:gd name="adj" fmla="val 27170"/>
                      </a:avLst>
                    </a:prstGeom>
                    <a:pattFill prst="trellis">
                      <a:fgClr>
                        <a:schemeClr val="accent1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  <a:ln w="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p>
                      <a:pPr lvl="0" algn="ctr">
                        <a:buClrTx/>
                        <a:buSzTx/>
                        <a:buFontTx/>
                      </a:pPr>
                      <a:endParaRPr lang="zh-CN" altLang="en-US">
                        <a:sym typeface="+mn-ea"/>
                      </a:endParaRPr>
                    </a:p>
                  </p:txBody>
                </p:sp>
                <p:sp>
                  <p:nvSpPr>
                    <p:cNvPr id="43" name="立方体 42"/>
                    <p:cNvSpPr>
                      <a:spLocks noChangeAspect="1"/>
                    </p:cNvSpPr>
                    <p:nvPr/>
                  </p:nvSpPr>
                  <p:spPr>
                    <a:xfrm>
                      <a:off x="12257" y="6072"/>
                      <a:ext cx="1145" cy="1053"/>
                    </a:xfrm>
                    <a:prstGeom prst="cube">
                      <a:avLst>
                        <a:gd name="adj" fmla="val 51008"/>
                      </a:avLst>
                    </a:prstGeom>
                    <a:pattFill prst="plaid">
                      <a:fgClr>
                        <a:schemeClr val="tx1">
                          <a:lumMod val="95000"/>
                          <a:lumOff val="5000"/>
                        </a:schemeClr>
                      </a:fgClr>
                      <a:bgClr>
                        <a:schemeClr val="bg1"/>
                      </a:bgClr>
                    </a:pattFill>
                    <a:ln w="0"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p>
                      <a:pPr lvl="0" algn="ctr">
                        <a:buClrTx/>
                        <a:buSzTx/>
                        <a:buFontTx/>
                      </a:pPr>
                      <a:endParaRPr lang="zh-CN" altLang="en-US">
                        <a:sym typeface="+mn-ea"/>
                      </a:endParaRPr>
                    </a:p>
                  </p:txBody>
                </p:sp>
              </p:grpSp>
            </p:grpSp>
          </p:grpSp>
          <p:sp>
            <p:nvSpPr>
              <p:cNvPr id="54" name="文本框 53"/>
              <p:cNvSpPr txBox="1"/>
              <p:nvPr/>
            </p:nvSpPr>
            <p:spPr>
              <a:xfrm>
                <a:off x="12957" y="4558"/>
                <a:ext cx="176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[4096,30,30]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4647" y="5247"/>
                <a:ext cx="13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>
                    <a:latin typeface="Times New Roman" panose="02020603050405020304" charset="0"/>
                    <a:cs typeface="Times New Roman" panose="02020603050405020304" charset="0"/>
                  </a:rPr>
                  <a:t>卷积并预测</a:t>
                </a:r>
                <a:r>
                  <a:rPr lang="zh-CN" altLang="en-US" sz="1200">
                    <a:latin typeface="Times New Roman" panose="02020603050405020304" charset="0"/>
                    <a:cs typeface="Times New Roman" panose="02020603050405020304" charset="0"/>
                  </a:rPr>
                  <a:t>结果</a:t>
                </a:r>
                <a:endParaRPr lang="zh-CN" altLang="en-US" sz="12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1653" y="4653"/>
                <a:ext cx="92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>
                    <a:latin typeface="Times New Roman" panose="02020603050405020304" charset="0"/>
                    <a:cs typeface="Times New Roman" panose="02020603050405020304" charset="0"/>
                  </a:rPr>
                  <a:t>拼接</a:t>
                </a:r>
                <a:endParaRPr lang="zh-CN" altLang="en-US" sz="12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52" name="右箭头 51"/>
              <p:cNvSpPr/>
              <p:nvPr/>
            </p:nvSpPr>
            <p:spPr>
              <a:xfrm>
                <a:off x="11891" y="3125"/>
                <a:ext cx="528" cy="329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右箭头 54"/>
              <p:cNvSpPr/>
              <p:nvPr/>
            </p:nvSpPr>
            <p:spPr>
              <a:xfrm>
                <a:off x="14977" y="4964"/>
                <a:ext cx="648" cy="329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右箭头 55"/>
              <p:cNvSpPr/>
              <p:nvPr/>
            </p:nvSpPr>
            <p:spPr>
              <a:xfrm rot="7860000">
                <a:off x="12113" y="4341"/>
                <a:ext cx="554" cy="205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右箭头 59"/>
              <p:cNvSpPr/>
              <p:nvPr/>
            </p:nvSpPr>
            <p:spPr>
              <a:xfrm rot="18600000">
                <a:off x="11439" y="5161"/>
                <a:ext cx="492" cy="202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0195" y="3914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c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67" name="组合 66"/>
              <p:cNvGrpSpPr/>
              <p:nvPr/>
            </p:nvGrpSpPr>
            <p:grpSpPr>
              <a:xfrm>
                <a:off x="10158" y="5441"/>
                <a:ext cx="1296" cy="1757"/>
                <a:chOff x="10158" y="5441"/>
                <a:chExt cx="1296" cy="1757"/>
              </a:xfrm>
            </p:grpSpPr>
            <p:sp>
              <p:nvSpPr>
                <p:cNvPr id="58" name="立方体 57"/>
                <p:cNvSpPr>
                  <a:spLocks noChangeAspect="1"/>
                </p:cNvSpPr>
                <p:nvPr/>
              </p:nvSpPr>
              <p:spPr>
                <a:xfrm>
                  <a:off x="10158" y="5441"/>
                  <a:ext cx="1297" cy="1255"/>
                </a:xfrm>
                <a:prstGeom prst="cube">
                  <a:avLst>
                    <a:gd name="adj" fmla="val 59601"/>
                  </a:avLst>
                </a:prstGeom>
                <a:pattFill prst="plaid">
                  <a:fgClr>
                    <a:schemeClr val="tx1">
                      <a:lumMod val="95000"/>
                      <a:lumOff val="5000"/>
                    </a:schemeClr>
                  </a:fgClr>
                  <a:bgClr>
                    <a:schemeClr val="bg1"/>
                  </a:bgClr>
                </a:pattFill>
                <a:ln w="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文本框 104"/>
                <p:cNvSpPr txBox="1"/>
                <p:nvPr/>
              </p:nvSpPr>
              <p:spPr>
                <a:xfrm>
                  <a:off x="10301" y="6618"/>
                  <a:ext cx="46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>
                      <a:latin typeface="Times New Roman" panose="02020603050405020304" charset="0"/>
                      <a:cs typeface="Times New Roman" panose="02020603050405020304" charset="0"/>
                    </a:rPr>
                    <a:t>b</a:t>
                  </a:r>
                  <a:endParaRPr lang="en-US" altLang="zh-CN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106" name="文本框 105"/>
              <p:cNvSpPr txBox="1"/>
              <p:nvPr/>
            </p:nvSpPr>
            <p:spPr>
              <a:xfrm>
                <a:off x="8038" y="5850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b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13383" y="3434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d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14262" y="1948"/>
                <a:ext cx="4486" cy="4405"/>
                <a:chOff x="13299" y="1923"/>
                <a:chExt cx="4486" cy="4405"/>
              </a:xfrm>
            </p:grpSpPr>
            <p:pic>
              <p:nvPicPr>
                <p:cNvPr id="49" name="图片 48" descr="output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99" y="2963"/>
                  <a:ext cx="4486" cy="3365"/>
                </a:xfrm>
                <a:prstGeom prst="rect">
                  <a:avLst/>
                </a:prstGeom>
                <a:scene3d>
                  <a:camera prst="isometricRightUp">
                    <a:rot lat="1500000" lon="17100000" rev="0"/>
                  </a:camera>
                  <a:lightRig rig="threePt" dir="t"/>
                </a:scene3d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 rot="18120000">
                  <a:off x="14412" y="2418"/>
                  <a:ext cx="1764" cy="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600">
                      <a:latin typeface="Times New Roman" panose="02020603050405020304" charset="0"/>
                      <a:cs typeface="Times New Roman" panose="02020603050405020304" charset="0"/>
                    </a:rPr>
                    <a:t>输出</a:t>
                  </a:r>
                  <a:endParaRPr lang="en-US" altLang="zh-CN" sz="1600"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algn="ctr"/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[3,473,473]</a:t>
                  </a:r>
                  <a:endParaRPr lang="en-US" altLang="zh-CN" sz="1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32" name="立方体 31"/>
              <p:cNvSpPr/>
              <p:nvPr/>
            </p:nvSpPr>
            <p:spPr>
              <a:xfrm>
                <a:off x="7122" y="3534"/>
                <a:ext cx="355" cy="2263"/>
              </a:xfrm>
              <a:prstGeom prst="cube">
                <a:avLst>
                  <a:gd name="adj" fmla="val 95774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6165" y="6313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f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9677" y="1793"/>
                <a:ext cx="4873" cy="5404"/>
              </a:xfrm>
              <a:prstGeom prst="rect">
                <a:avLst/>
              </a:prstGeom>
              <a:noFill/>
              <a:ln w="28575" cmpd="dbl">
                <a:solidFill>
                  <a:schemeClr val="accent1">
                    <a:shade val="50000"/>
                  </a:schemeClr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0243" y="1262"/>
                <a:ext cx="3394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600">
                    <a:latin typeface="Times New Roman" panose="02020603050405020304" charset="0"/>
                    <a:cs typeface="Times New Roman" panose="02020603050405020304" charset="0"/>
                  </a:rPr>
                  <a:t>高级特征</a:t>
                </a:r>
                <a:r>
                  <a:rPr lang="zh-CN" altLang="en-US" sz="1600">
                    <a:latin typeface="Times New Roman" panose="02020603050405020304" charset="0"/>
                    <a:cs typeface="Times New Roman" panose="02020603050405020304" charset="0"/>
                  </a:rPr>
                  <a:t>提取模块</a:t>
                </a:r>
                <a:endParaRPr lang="zh-CN" altLang="en-US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4443" y="3373"/>
              <a:ext cx="2042" cy="3792"/>
            </a:xfrm>
            <a:prstGeom prst="rect">
              <a:avLst/>
            </a:prstGeom>
            <a:noFill/>
            <a:ln w="28575" cmpd="dbl">
              <a:solidFill>
                <a:schemeClr val="accent1">
                  <a:shade val="5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991" y="2861"/>
              <a:ext cx="297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latin typeface="Times New Roman" panose="02020603050405020304" charset="0"/>
                  <a:cs typeface="Times New Roman" panose="02020603050405020304" charset="0"/>
                </a:rPr>
                <a:t>基础特征提取</a:t>
              </a:r>
              <a:r>
                <a:rPr lang="zh-CN" altLang="en-US" sz="1400">
                  <a:latin typeface="Times New Roman" panose="02020603050405020304" charset="0"/>
                  <a:cs typeface="Times New Roman" panose="02020603050405020304" charset="0"/>
                </a:rPr>
                <a:t>模块</a:t>
              </a:r>
              <a:endParaRPr lang="zh-C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3" name="曲线连接符 32"/>
            <p:cNvCxnSpPr>
              <a:endCxn id="57" idx="1"/>
            </p:cNvCxnSpPr>
            <p:nvPr/>
          </p:nvCxnSpPr>
          <p:spPr>
            <a:xfrm rot="5400000" flipV="1">
              <a:off x="4422" y="6234"/>
              <a:ext cx="802" cy="479"/>
            </a:xfrm>
            <a:prstGeom prst="curvedConnector2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>
              <a:stCxn id="32" idx="3"/>
              <a:endCxn id="57" idx="3"/>
            </p:cNvCxnSpPr>
            <p:nvPr/>
          </p:nvCxnSpPr>
          <p:spPr>
            <a:xfrm rot="5400000">
              <a:off x="5375" y="6222"/>
              <a:ext cx="806" cy="500"/>
            </a:xfrm>
            <a:prstGeom prst="curvedConnector2">
              <a:avLst/>
            </a:prstGeom>
            <a:ln w="15875" cmpd="sng">
              <a:solidFill>
                <a:schemeClr val="accent1">
                  <a:shade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546100" y="1104900"/>
            <a:ext cx="11076940" cy="2929890"/>
            <a:chOff x="860" y="1740"/>
            <a:chExt cx="17444" cy="4614"/>
          </a:xfrm>
        </p:grpSpPr>
        <p:sp>
          <p:nvSpPr>
            <p:cNvPr id="99" name="左大括号 98"/>
            <p:cNvSpPr/>
            <p:nvPr/>
          </p:nvSpPr>
          <p:spPr>
            <a:xfrm>
              <a:off x="3120" y="232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60" y="3848"/>
              <a:ext cx="242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低级特征图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690" y="2328"/>
              <a:ext cx="1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池化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690" y="4192"/>
              <a:ext cx="1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池化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690" y="5117"/>
              <a:ext cx="1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池化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690" y="5824"/>
              <a:ext cx="1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池化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225" name="组合 224"/>
            <p:cNvGrpSpPr/>
            <p:nvPr/>
          </p:nvGrpSpPr>
          <p:grpSpPr>
            <a:xfrm rot="0">
              <a:off x="5183" y="1741"/>
              <a:ext cx="2040" cy="4511"/>
              <a:chOff x="5415" y="1739"/>
              <a:chExt cx="2040" cy="4511"/>
            </a:xfrm>
          </p:grpSpPr>
          <p:sp>
            <p:nvSpPr>
              <p:cNvPr id="65" name="立方体 64" descr="&amp;pky90110334873&amp;"/>
              <p:cNvSpPr/>
              <p:nvPr/>
            </p:nvSpPr>
            <p:spPr>
              <a:xfrm>
                <a:off x="5415" y="1739"/>
                <a:ext cx="2041" cy="2041"/>
              </a:xfrm>
              <a:prstGeom prst="cube">
                <a:avLst/>
              </a:prstGeom>
              <a:noFill/>
              <a:ln w="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blipFill>
                    <a:blip r:embed="rId1"/>
                    <a:stretch>
                      <a:fillRect/>
                    </a:stretch>
                  </a:blipFill>
                  <a:sym typeface="+mn-ea"/>
                </a:endParaRPr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7034" y="2153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7115" y="2085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7200" y="1996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7287" y="1905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947" y="1996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6946" y="2233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946" y="2501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6946" y="2749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flipH="1">
                <a:off x="6947" y="3017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立方体 14" descr="&amp;pky90110334873&amp;"/>
              <p:cNvSpPr/>
              <p:nvPr/>
            </p:nvSpPr>
            <p:spPr>
              <a:xfrm>
                <a:off x="5927" y="3890"/>
                <a:ext cx="1020" cy="1020"/>
              </a:xfrm>
              <a:prstGeom prst="cub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78" name="立方体 77" descr="&amp;pky90110334873&amp;"/>
              <p:cNvSpPr/>
              <p:nvPr/>
            </p:nvSpPr>
            <p:spPr>
              <a:xfrm>
                <a:off x="6175" y="5910"/>
                <a:ext cx="340" cy="340"/>
              </a:xfrm>
              <a:prstGeom prst="cube">
                <a:avLst/>
              </a:prstGeom>
              <a:noFill/>
              <a:ln w="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cxnSp>
            <p:nvCxnSpPr>
              <p:cNvPr id="120" name="直接连接符 119"/>
              <p:cNvCxnSpPr/>
              <p:nvPr/>
            </p:nvCxnSpPr>
            <p:spPr>
              <a:xfrm>
                <a:off x="6785" y="4050"/>
                <a:ext cx="1" cy="763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6867" y="3974"/>
                <a:ext cx="1" cy="763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flipH="1">
                <a:off x="6693" y="4156"/>
                <a:ext cx="254" cy="258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 flipH="1">
                <a:off x="6692" y="4414"/>
                <a:ext cx="254" cy="258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" name="立方体 32" descr="&amp;pky90110334873&amp;"/>
              <p:cNvSpPr/>
              <p:nvPr/>
            </p:nvSpPr>
            <p:spPr>
              <a:xfrm>
                <a:off x="6012" y="5070"/>
                <a:ext cx="680" cy="680"/>
              </a:xfrm>
              <a:prstGeom prst="cub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cxnSp>
            <p:nvCxnSpPr>
              <p:cNvPr id="136" name="直接连接符 135"/>
              <p:cNvCxnSpPr/>
              <p:nvPr/>
            </p:nvCxnSpPr>
            <p:spPr>
              <a:xfrm>
                <a:off x="6603" y="5159"/>
                <a:ext cx="1" cy="510"/>
              </a:xfrm>
              <a:prstGeom prst="lin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 flipH="1">
                <a:off x="6514" y="5335"/>
                <a:ext cx="178" cy="176"/>
              </a:xfrm>
              <a:prstGeom prst="lin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7371" y="1831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立方体 107" descr="&amp;pky90110334873&amp;"/>
            <p:cNvSpPr/>
            <p:nvPr/>
          </p:nvSpPr>
          <p:spPr>
            <a:xfrm>
              <a:off x="9710" y="174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blipFill>
                  <a:blip r:embed="rId1"/>
                  <a:stretch>
                    <a:fillRect/>
                  </a:stretch>
                </a:blipFill>
                <a:sym typeface="+mn-ea"/>
              </a:endParaRPr>
            </a:p>
          </p:txBody>
        </p:sp>
        <p:sp>
          <p:nvSpPr>
            <p:cNvPr id="178" name="立方体 177" descr="&amp;pky90110334873&amp;"/>
            <p:cNvSpPr/>
            <p:nvPr/>
          </p:nvSpPr>
          <p:spPr>
            <a:xfrm>
              <a:off x="10071" y="5905"/>
              <a:ext cx="158" cy="348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195" name="直接连接符 194"/>
            <p:cNvCxnSpPr/>
            <p:nvPr/>
          </p:nvCxnSpPr>
          <p:spPr>
            <a:xfrm>
              <a:off x="10201" y="2154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10282" y="2086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10367" y="1997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10454" y="1906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 flipH="1">
              <a:off x="10114" y="1997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flipH="1">
              <a:off x="10113" y="2234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flipH="1">
              <a:off x="10113" y="2502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 flipH="1">
              <a:off x="10113" y="2750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flipH="1">
              <a:off x="10114" y="3018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10538" y="1832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组合 221"/>
            <p:cNvGrpSpPr/>
            <p:nvPr/>
          </p:nvGrpSpPr>
          <p:grpSpPr>
            <a:xfrm rot="0">
              <a:off x="9913" y="3892"/>
              <a:ext cx="454" cy="1020"/>
              <a:chOff x="9716" y="3889"/>
              <a:chExt cx="454" cy="1020"/>
            </a:xfrm>
          </p:grpSpPr>
          <p:sp>
            <p:nvSpPr>
              <p:cNvPr id="119" name="立方体 118" descr="&amp;pky90110334873&amp;"/>
              <p:cNvSpPr/>
              <p:nvPr/>
            </p:nvSpPr>
            <p:spPr>
              <a:xfrm>
                <a:off x="9716" y="3889"/>
                <a:ext cx="454" cy="1021"/>
              </a:xfrm>
              <a:prstGeom prst="cube">
                <a:avLst>
                  <a:gd name="adj" fmla="val 55882"/>
                </a:avLst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145" name="立方体 144" descr="&amp;pky90110334873&amp;"/>
              <p:cNvSpPr/>
              <p:nvPr/>
            </p:nvSpPr>
            <p:spPr>
              <a:xfrm>
                <a:off x="9716" y="3889"/>
                <a:ext cx="454" cy="1021"/>
              </a:xfrm>
              <a:prstGeom prst="cube">
                <a:avLst>
                  <a:gd name="adj" fmla="val 55882"/>
                </a:avLst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cxnSp>
            <p:nvCxnSpPr>
              <p:cNvPr id="205" name="直接连接符 204"/>
              <p:cNvCxnSpPr/>
              <p:nvPr/>
            </p:nvCxnSpPr>
            <p:spPr>
              <a:xfrm>
                <a:off x="10001" y="4064"/>
                <a:ext cx="1" cy="763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10085" y="3983"/>
                <a:ext cx="1" cy="763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 flipH="1">
                <a:off x="9911" y="4155"/>
                <a:ext cx="254" cy="258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直接连接符 207"/>
              <p:cNvCxnSpPr/>
              <p:nvPr/>
            </p:nvCxnSpPr>
            <p:spPr>
              <a:xfrm flipH="1">
                <a:off x="9910" y="4413"/>
                <a:ext cx="254" cy="258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3" name="组合 222"/>
            <p:cNvGrpSpPr/>
            <p:nvPr/>
          </p:nvGrpSpPr>
          <p:grpSpPr>
            <a:xfrm rot="0">
              <a:off x="9966" y="5065"/>
              <a:ext cx="316" cy="696"/>
              <a:chOff x="9716" y="5061"/>
              <a:chExt cx="316" cy="696"/>
            </a:xfrm>
          </p:grpSpPr>
          <p:sp>
            <p:nvSpPr>
              <p:cNvPr id="133" name="立方体 132" descr="&amp;pky90110334873&amp;"/>
              <p:cNvSpPr/>
              <p:nvPr/>
            </p:nvSpPr>
            <p:spPr>
              <a:xfrm>
                <a:off x="9716" y="5061"/>
                <a:ext cx="316" cy="696"/>
              </a:xfrm>
              <a:prstGeom prst="cube">
                <a:avLst>
                  <a:gd name="adj" fmla="val 55882"/>
                </a:avLst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cxnSp>
            <p:nvCxnSpPr>
              <p:cNvPr id="209" name="直接连接符 208"/>
              <p:cNvCxnSpPr/>
              <p:nvPr/>
            </p:nvCxnSpPr>
            <p:spPr>
              <a:xfrm>
                <a:off x="9943" y="5149"/>
                <a:ext cx="1" cy="510"/>
              </a:xfrm>
              <a:prstGeom prst="lin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0" name="直接连接符 209"/>
              <p:cNvCxnSpPr/>
              <p:nvPr/>
            </p:nvCxnSpPr>
            <p:spPr>
              <a:xfrm flipH="1">
                <a:off x="9854" y="5325"/>
                <a:ext cx="178" cy="176"/>
              </a:xfrm>
              <a:prstGeom prst="lin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1" name="文本框 220"/>
            <p:cNvSpPr txBox="1"/>
            <p:nvPr/>
          </p:nvSpPr>
          <p:spPr>
            <a:xfrm>
              <a:off x="7756" y="3793"/>
              <a:ext cx="158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endPara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卷积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10936" y="3773"/>
              <a:ext cx="208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上采样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后拼接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33" name="立方体 232" descr="&amp;pky90110334873&amp;"/>
            <p:cNvSpPr/>
            <p:nvPr/>
          </p:nvSpPr>
          <p:spPr>
            <a:xfrm>
              <a:off x="14397" y="310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blipFill>
                  <a:blip r:embed="rId1"/>
                  <a:stretch>
                    <a:fillRect/>
                  </a:stretch>
                </a:blipFill>
                <a:sym typeface="+mn-ea"/>
              </a:endParaRPr>
            </a:p>
          </p:txBody>
        </p:sp>
        <p:cxnSp>
          <p:nvCxnSpPr>
            <p:cNvPr id="234" name="直接连接符 233"/>
            <p:cNvCxnSpPr/>
            <p:nvPr/>
          </p:nvCxnSpPr>
          <p:spPr>
            <a:xfrm>
              <a:off x="14888" y="3514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14969" y="3446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15054" y="3357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15141" y="3266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14801" y="3357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14800" y="3594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14800" y="3862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>
              <a:off x="14800" y="4110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14801" y="4378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15225" y="3192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左大括号 243"/>
            <p:cNvSpPr/>
            <p:nvPr/>
          </p:nvSpPr>
          <p:spPr>
            <a:xfrm rot="10800000">
              <a:off x="7386" y="232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5" name="左大括号 244"/>
            <p:cNvSpPr/>
            <p:nvPr/>
          </p:nvSpPr>
          <p:spPr>
            <a:xfrm>
              <a:off x="9020" y="234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7" name="左大括号 246"/>
            <p:cNvSpPr/>
            <p:nvPr/>
          </p:nvSpPr>
          <p:spPr>
            <a:xfrm rot="10800000">
              <a:off x="10806" y="232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9" name="立方体 258" descr="&amp;pky90110334873&amp;"/>
            <p:cNvSpPr/>
            <p:nvPr/>
          </p:nvSpPr>
          <p:spPr>
            <a:xfrm>
              <a:off x="13981" y="310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61" name="立方体 260" descr="&amp;pky90110334873&amp;"/>
            <p:cNvSpPr/>
            <p:nvPr/>
          </p:nvSpPr>
          <p:spPr>
            <a:xfrm>
              <a:off x="13153" y="310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60" name="立方体 259" descr="&amp;pky90110334873&amp;"/>
            <p:cNvSpPr/>
            <p:nvPr/>
          </p:nvSpPr>
          <p:spPr>
            <a:xfrm>
              <a:off x="13569" y="310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63" name="左大括号 262"/>
            <p:cNvSpPr/>
            <p:nvPr/>
          </p:nvSpPr>
          <p:spPr>
            <a:xfrm>
              <a:off x="12450" y="230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4" name="文本框 263"/>
            <p:cNvSpPr txBox="1"/>
            <p:nvPr/>
          </p:nvSpPr>
          <p:spPr>
            <a:xfrm>
              <a:off x="15880" y="3923"/>
              <a:ext cx="242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高级特征图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5" name="左大括号 264"/>
            <p:cNvSpPr/>
            <p:nvPr/>
          </p:nvSpPr>
          <p:spPr>
            <a:xfrm rot="10800000">
              <a:off x="15310" y="2304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58" name="组合 57"/>
          <p:cNvGrpSpPr/>
          <p:nvPr/>
        </p:nvGrpSpPr>
        <p:grpSpPr>
          <a:xfrm>
            <a:off x="404495" y="269240"/>
            <a:ext cx="3197860" cy="4425950"/>
            <a:chOff x="10404" y="772"/>
            <a:chExt cx="5036" cy="6970"/>
          </a:xfrm>
        </p:grpSpPr>
        <p:grpSp>
          <p:nvGrpSpPr>
            <p:cNvPr id="54" name="组合 53"/>
            <p:cNvGrpSpPr/>
            <p:nvPr/>
          </p:nvGrpSpPr>
          <p:grpSpPr>
            <a:xfrm>
              <a:off x="10404" y="772"/>
              <a:ext cx="5037" cy="5981"/>
              <a:chOff x="10404" y="772"/>
              <a:chExt cx="5037" cy="598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10960" y="2315"/>
                <a:ext cx="2232" cy="1249"/>
                <a:chOff x="10960" y="2034"/>
                <a:chExt cx="2232" cy="1249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10960" y="2034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Conv</a:t>
                  </a:r>
                  <a:endParaRPr lang="en-US" altLang="zh-CN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10960" y="2659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BN&amp;ReLU</a:t>
                  </a:r>
                  <a:endParaRPr lang="en-US" altLang="zh-CN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0960" y="3970"/>
                <a:ext cx="2232" cy="1249"/>
                <a:chOff x="10960" y="3807"/>
                <a:chExt cx="2232" cy="124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0960" y="3807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Conv</a:t>
                  </a:r>
                  <a:endParaRPr lang="en-US" altLang="zh-CN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0960" y="4432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BN</a:t>
                  </a:r>
                  <a:endParaRPr lang="en-US" altLang="zh-CN" sz="16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5" name="直接箭头连接符 34"/>
              <p:cNvCxnSpPr>
                <a:stCxn id="30" idx="2"/>
                <a:endCxn id="31" idx="0"/>
              </p:cNvCxnSpPr>
              <p:nvPr/>
            </p:nvCxnSpPr>
            <p:spPr>
              <a:xfrm>
                <a:off x="12077" y="3565"/>
                <a:ext cx="0" cy="4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10404" y="772"/>
                <a:ext cx="3344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000">
                    <a:latin typeface="Times New Roman" panose="02020603050405020304" charset="0"/>
                    <a:cs typeface="Times New Roman" panose="02020603050405020304" charset="0"/>
                  </a:rPr>
                  <a:t>特征图</a:t>
                </a:r>
                <a:endParaRPr lang="zh-CN" altLang="en-US" sz="2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2017" y="1790"/>
                <a:ext cx="120" cy="120"/>
              </a:xfrm>
              <a:prstGeom prst="ellipse">
                <a:avLst/>
              </a:prstGeom>
              <a:solidFill>
                <a:schemeClr val="bg2">
                  <a:alpha val="97000"/>
                </a:schemeClr>
              </a:solidFill>
              <a:ln w="0">
                <a:solidFill>
                  <a:schemeClr val="tx1">
                    <a:alpha val="9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8" name="直接箭头连接符 37"/>
              <p:cNvCxnSpPr>
                <a:stCxn id="36" idx="2"/>
                <a:endCxn id="37" idx="0"/>
              </p:cNvCxnSpPr>
              <p:nvPr/>
            </p:nvCxnSpPr>
            <p:spPr>
              <a:xfrm>
                <a:off x="12076" y="1400"/>
                <a:ext cx="1" cy="3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37" idx="4"/>
                <a:endCxn id="29" idx="0"/>
              </p:cNvCxnSpPr>
              <p:nvPr/>
            </p:nvCxnSpPr>
            <p:spPr>
              <a:xfrm>
                <a:off x="12077" y="1910"/>
                <a:ext cx="0" cy="4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组合 39"/>
              <p:cNvGrpSpPr/>
              <p:nvPr/>
            </p:nvGrpSpPr>
            <p:grpSpPr>
              <a:xfrm>
                <a:off x="13748" y="3245"/>
                <a:ext cx="1693" cy="1045"/>
                <a:chOff x="10960" y="3807"/>
                <a:chExt cx="2232" cy="124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0960" y="3807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Conv</a:t>
                  </a:r>
                  <a:endParaRPr lang="en-US" altLang="zh-CN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0960" y="4432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BN</a:t>
                  </a:r>
                  <a:endParaRPr lang="en-US" altLang="zh-CN" sz="16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3" name="肘形连接符 42"/>
              <p:cNvCxnSpPr>
                <a:stCxn id="37" idx="6"/>
                <a:endCxn id="41" idx="0"/>
              </p:cNvCxnSpPr>
              <p:nvPr/>
            </p:nvCxnSpPr>
            <p:spPr>
              <a:xfrm>
                <a:off x="12137" y="1850"/>
                <a:ext cx="2458" cy="1395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49" idx="3"/>
              </p:cNvCxnSpPr>
              <p:nvPr/>
            </p:nvCxnSpPr>
            <p:spPr>
              <a:xfrm flipH="1">
                <a:off x="12087" y="5220"/>
                <a:ext cx="6" cy="283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肘形连接符 45"/>
              <p:cNvCxnSpPr>
                <a:stCxn id="42" idx="2"/>
                <a:endCxn id="49" idx="0"/>
              </p:cNvCxnSpPr>
              <p:nvPr/>
            </p:nvCxnSpPr>
            <p:spPr>
              <a:xfrm rot="5400000">
                <a:off x="12734" y="3783"/>
                <a:ext cx="1353" cy="2369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加号 48"/>
              <p:cNvSpPr/>
              <p:nvPr/>
            </p:nvSpPr>
            <p:spPr>
              <a:xfrm>
                <a:off x="11897" y="5452"/>
                <a:ext cx="379" cy="384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2602" y="1330"/>
                <a:ext cx="161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/>
                  <a:t>残差</a:t>
                </a:r>
                <a:endParaRPr lang="zh-CN" altLang="en-US" sz="160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0963" y="6128"/>
                <a:ext cx="2233" cy="6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ReLU</a:t>
                </a:r>
                <a:endParaRPr lang="en-US" altLang="zh-CN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直接箭头连接符 52"/>
              <p:cNvCxnSpPr>
                <a:stCxn id="49" idx="1"/>
                <a:endCxn id="52" idx="0"/>
              </p:cNvCxnSpPr>
              <p:nvPr/>
            </p:nvCxnSpPr>
            <p:spPr>
              <a:xfrm flipH="1">
                <a:off x="12080" y="5785"/>
                <a:ext cx="7" cy="3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箭头连接符 54"/>
            <p:cNvCxnSpPr>
              <a:stCxn id="52" idx="2"/>
              <a:endCxn id="56" idx="0"/>
            </p:cNvCxnSpPr>
            <p:nvPr/>
          </p:nvCxnSpPr>
          <p:spPr>
            <a:xfrm>
              <a:off x="12080" y="6753"/>
              <a:ext cx="11" cy="3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10974" y="7118"/>
              <a:ext cx="2233" cy="62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Output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106285" y="85725"/>
            <a:ext cx="2980690" cy="4728210"/>
            <a:chOff x="11191" y="135"/>
            <a:chExt cx="4694" cy="7446"/>
          </a:xfrm>
        </p:grpSpPr>
        <p:sp>
          <p:nvSpPr>
            <p:cNvPr id="96" name="立方体 95"/>
            <p:cNvSpPr/>
            <p:nvPr/>
          </p:nvSpPr>
          <p:spPr>
            <a:xfrm>
              <a:off x="11191" y="4512"/>
              <a:ext cx="2314" cy="748"/>
            </a:xfrm>
            <a:prstGeom prst="cube">
              <a:avLst>
                <a:gd name="adj" fmla="val 59657"/>
              </a:avLst>
            </a:prstGeom>
            <a:solidFill>
              <a:schemeClr val="bg1">
                <a:lumMod val="65000"/>
              </a:schemeClr>
            </a:solidFill>
            <a:ln w="12700" cmpd="sng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101" name="直接连接符 100"/>
            <p:cNvCxnSpPr>
              <a:stCxn id="67" idx="5"/>
              <a:endCxn id="97" idx="5"/>
            </p:cNvCxnSpPr>
            <p:nvPr/>
          </p:nvCxnSpPr>
          <p:spPr>
            <a:xfrm flipH="1">
              <a:off x="12435" y="3465"/>
              <a:ext cx="186" cy="1365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67" idx="3"/>
              <a:endCxn id="97" idx="1"/>
            </p:cNvCxnSpPr>
            <p:nvPr/>
          </p:nvCxnSpPr>
          <p:spPr>
            <a:xfrm>
              <a:off x="12157" y="3705"/>
              <a:ext cx="42" cy="1219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立方体 94"/>
            <p:cNvSpPr/>
            <p:nvPr/>
          </p:nvSpPr>
          <p:spPr>
            <a:xfrm>
              <a:off x="11624" y="3369"/>
              <a:ext cx="1333" cy="574"/>
            </a:xfrm>
            <a:prstGeom prst="cube">
              <a:avLst>
                <a:gd name="adj" fmla="val 59657"/>
              </a:avLst>
            </a:prstGeom>
            <a:solidFill>
              <a:schemeClr val="bg1">
                <a:lumMod val="85000"/>
              </a:schemeClr>
            </a:solidFill>
            <a:ln w="3175" cmpd="sng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70" name="直接连接符 69"/>
            <p:cNvCxnSpPr>
              <a:stCxn id="88" idx="5"/>
              <a:endCxn id="67" idx="5"/>
            </p:cNvCxnSpPr>
            <p:nvPr/>
          </p:nvCxnSpPr>
          <p:spPr>
            <a:xfrm>
              <a:off x="12435" y="2382"/>
              <a:ext cx="186" cy="1083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88" idx="1"/>
              <a:endCxn id="67" idx="1"/>
            </p:cNvCxnSpPr>
            <p:nvPr/>
          </p:nvCxnSpPr>
          <p:spPr>
            <a:xfrm flipH="1">
              <a:off x="12157" y="2476"/>
              <a:ext cx="42" cy="1181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立方体 64"/>
            <p:cNvSpPr/>
            <p:nvPr/>
          </p:nvSpPr>
          <p:spPr>
            <a:xfrm>
              <a:off x="11624" y="2166"/>
              <a:ext cx="1333" cy="574"/>
            </a:xfrm>
            <a:prstGeom prst="cube">
              <a:avLst>
                <a:gd name="adj" fmla="val 59657"/>
              </a:avLst>
            </a:prstGeom>
            <a:solidFill>
              <a:schemeClr val="bg1"/>
            </a:solidFill>
            <a:ln w="3175" cmpd="sng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12" name="直接连接符 11"/>
            <p:cNvCxnSpPr>
              <a:stCxn id="8" idx="1"/>
              <a:endCxn id="88" idx="1"/>
            </p:cNvCxnSpPr>
            <p:nvPr/>
          </p:nvCxnSpPr>
          <p:spPr>
            <a:xfrm>
              <a:off x="12199" y="1604"/>
              <a:ext cx="0" cy="872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8" idx="5"/>
              <a:endCxn id="88" idx="5"/>
            </p:cNvCxnSpPr>
            <p:nvPr/>
          </p:nvCxnSpPr>
          <p:spPr>
            <a:xfrm>
              <a:off x="12435" y="1510"/>
              <a:ext cx="0" cy="872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立方体 3"/>
            <p:cNvSpPr/>
            <p:nvPr/>
          </p:nvSpPr>
          <p:spPr>
            <a:xfrm>
              <a:off x="11191" y="1192"/>
              <a:ext cx="2314" cy="748"/>
            </a:xfrm>
            <a:prstGeom prst="cube">
              <a:avLst>
                <a:gd name="adj" fmla="val 59657"/>
              </a:avLst>
            </a:prstGeom>
            <a:pattFill prst="pct20">
              <a:fgClr>
                <a:schemeClr val="tx1"/>
              </a:fgClr>
              <a:bgClr>
                <a:schemeClr val="bg1"/>
              </a:bgClr>
            </a:pattFill>
            <a:ln w="12700" cmpd="sng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94" y="667"/>
              <a:ext cx="123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latin typeface="Times New Roman" panose="02020603050405020304" charset="0"/>
                  <a:cs typeface="Times New Roman" panose="02020603050405020304" charset="0"/>
                </a:rPr>
                <a:t>特征图</a:t>
              </a:r>
              <a:endParaRPr lang="zh-C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" name="立方体 7"/>
            <p:cNvSpPr/>
            <p:nvPr/>
          </p:nvSpPr>
          <p:spPr>
            <a:xfrm>
              <a:off x="12075" y="1491"/>
              <a:ext cx="360" cy="150"/>
            </a:xfrm>
            <a:prstGeom prst="cube">
              <a:avLst>
                <a:gd name="adj" fmla="val 75190"/>
              </a:avLst>
            </a:prstGeom>
            <a:noFill/>
            <a:ln w="0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9" name="直接连接符 8"/>
            <p:cNvCxnSpPr>
              <a:stCxn id="8" idx="2"/>
              <a:endCxn id="88" idx="2"/>
            </p:cNvCxnSpPr>
            <p:nvPr/>
          </p:nvCxnSpPr>
          <p:spPr>
            <a:xfrm>
              <a:off x="12075" y="1622"/>
              <a:ext cx="0" cy="872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下箭头 14"/>
            <p:cNvSpPr/>
            <p:nvPr/>
          </p:nvSpPr>
          <p:spPr>
            <a:xfrm>
              <a:off x="13271" y="4125"/>
              <a:ext cx="134" cy="321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2957" y="2166"/>
              <a:ext cx="1433" cy="38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</a:rPr>
                <a:t>×</a:t>
              </a:r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</a:rPr>
                <a:t>卷积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3401" y="2654"/>
              <a:ext cx="1972" cy="60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归一化、激活</a:t>
              </a:r>
              <a:r>
                <a:rPr lang="zh-CN" altLang="en-US" sz="1200">
                  <a:solidFill>
                    <a:schemeClr val="tx1"/>
                  </a:solidFill>
                </a:rPr>
                <a:t>层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68" name="直接连接符 67"/>
            <p:cNvCxnSpPr>
              <a:stCxn id="88" idx="2"/>
              <a:endCxn id="67" idx="2"/>
            </p:cNvCxnSpPr>
            <p:nvPr/>
          </p:nvCxnSpPr>
          <p:spPr>
            <a:xfrm flipH="1">
              <a:off x="11909" y="2494"/>
              <a:ext cx="166" cy="1187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下箭头 71"/>
            <p:cNvSpPr/>
            <p:nvPr/>
          </p:nvSpPr>
          <p:spPr>
            <a:xfrm>
              <a:off x="13274" y="2786"/>
              <a:ext cx="127" cy="344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74" name="加号 73"/>
            <p:cNvSpPr/>
            <p:nvPr/>
          </p:nvSpPr>
          <p:spPr>
            <a:xfrm>
              <a:off x="13164" y="6106"/>
              <a:ext cx="379" cy="384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7" name="肘形连接符 76"/>
            <p:cNvCxnSpPr>
              <a:stCxn id="87" idx="6"/>
              <a:endCxn id="74" idx="0"/>
            </p:cNvCxnSpPr>
            <p:nvPr/>
          </p:nvCxnSpPr>
          <p:spPr>
            <a:xfrm>
              <a:off x="13413" y="1520"/>
              <a:ext cx="80" cy="4778"/>
            </a:xfrm>
            <a:prstGeom prst="bentConnector3">
              <a:avLst>
                <a:gd name="adj1" fmla="val 2776250"/>
              </a:avLst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15373" y="3102"/>
              <a:ext cx="512" cy="1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200"/>
                <a:t>残差</a:t>
              </a:r>
              <a:r>
                <a:rPr lang="zh-CN" altLang="en-US" sz="1200"/>
                <a:t>连接</a:t>
              </a:r>
              <a:endParaRPr lang="zh-CN" altLang="en-US" sz="1200"/>
            </a:p>
          </p:txBody>
        </p:sp>
        <p:sp>
          <p:nvSpPr>
            <p:cNvPr id="80" name="下箭头 79"/>
            <p:cNvSpPr/>
            <p:nvPr/>
          </p:nvSpPr>
          <p:spPr>
            <a:xfrm>
              <a:off x="13294" y="6632"/>
              <a:ext cx="134" cy="321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1665" y="135"/>
              <a:ext cx="33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latin typeface="Times New Roman" panose="02020603050405020304" charset="0"/>
                  <a:cs typeface="Times New Roman" panose="02020603050405020304" charset="0"/>
                </a:rPr>
                <a:t>输入</a:t>
              </a:r>
              <a:endParaRPr lang="zh-CN" altLang="en-US" sz="2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1681" y="6953"/>
              <a:ext cx="33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latin typeface="Times New Roman" panose="02020603050405020304" charset="0"/>
                  <a:cs typeface="Times New Roman" panose="02020603050405020304" charset="0"/>
                </a:rPr>
                <a:t>输</a:t>
              </a:r>
              <a:r>
                <a:rPr lang="zh-CN" altLang="en-US" sz="2000">
                  <a:latin typeface="Times New Roman" panose="02020603050405020304" charset="0"/>
                  <a:cs typeface="Times New Roman" panose="02020603050405020304" charset="0"/>
                </a:rPr>
                <a:t>出</a:t>
              </a:r>
              <a:endParaRPr lang="zh-CN" altLang="en-US" sz="2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4" name="下箭头 83"/>
            <p:cNvSpPr/>
            <p:nvPr/>
          </p:nvSpPr>
          <p:spPr>
            <a:xfrm>
              <a:off x="13267" y="709"/>
              <a:ext cx="127" cy="441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13294" y="1460"/>
              <a:ext cx="119" cy="119"/>
            </a:xfrm>
            <a:prstGeom prst="ellipse">
              <a:avLst/>
            </a:prstGeom>
            <a:noFill/>
            <a:ln w="12700" cmpd="sng">
              <a:noFill/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8" name="立方体 87"/>
            <p:cNvSpPr/>
            <p:nvPr/>
          </p:nvSpPr>
          <p:spPr>
            <a:xfrm>
              <a:off x="12075" y="2363"/>
              <a:ext cx="360" cy="150"/>
            </a:xfrm>
            <a:prstGeom prst="cube">
              <a:avLst>
                <a:gd name="adj" fmla="val 75190"/>
              </a:avLst>
            </a:prstGeom>
            <a:solidFill>
              <a:schemeClr val="bg1"/>
            </a:solidFill>
            <a:ln w="0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67" name="立方体 66"/>
            <p:cNvSpPr/>
            <p:nvPr/>
          </p:nvSpPr>
          <p:spPr>
            <a:xfrm>
              <a:off x="11909" y="3441"/>
              <a:ext cx="712" cy="264"/>
            </a:xfrm>
            <a:prstGeom prst="cube">
              <a:avLst>
                <a:gd name="adj" fmla="val 82006"/>
              </a:avLst>
            </a:prstGeom>
            <a:solidFill>
              <a:schemeClr val="bg1">
                <a:lumMod val="85000"/>
              </a:schemeClr>
            </a:solidFill>
            <a:ln w="0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69" name="直接连接符 68"/>
            <p:cNvCxnSpPr>
              <a:stCxn id="88" idx="4"/>
              <a:endCxn id="67" idx="4"/>
            </p:cNvCxnSpPr>
            <p:nvPr/>
          </p:nvCxnSpPr>
          <p:spPr>
            <a:xfrm>
              <a:off x="12322" y="2494"/>
              <a:ext cx="83" cy="1187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8" idx="4"/>
              <a:endCxn id="88" idx="4"/>
            </p:cNvCxnSpPr>
            <p:nvPr/>
          </p:nvCxnSpPr>
          <p:spPr>
            <a:xfrm>
              <a:off x="12322" y="1622"/>
              <a:ext cx="0" cy="872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/>
            <p:cNvSpPr/>
            <p:nvPr/>
          </p:nvSpPr>
          <p:spPr>
            <a:xfrm>
              <a:off x="13505" y="3982"/>
              <a:ext cx="1972" cy="60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归一化、激活</a:t>
              </a:r>
              <a:r>
                <a:rPr lang="zh-CN" altLang="en-US" sz="1200">
                  <a:solidFill>
                    <a:schemeClr val="tx1"/>
                  </a:solidFill>
                </a:rPr>
                <a:t>层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7" name="立方体 96"/>
            <p:cNvSpPr/>
            <p:nvPr/>
          </p:nvSpPr>
          <p:spPr>
            <a:xfrm>
              <a:off x="12075" y="4811"/>
              <a:ext cx="360" cy="150"/>
            </a:xfrm>
            <a:prstGeom prst="cube">
              <a:avLst>
                <a:gd name="adj" fmla="val 75190"/>
              </a:avLst>
            </a:prstGeom>
            <a:solidFill>
              <a:schemeClr val="bg1">
                <a:lumMod val="65000"/>
              </a:schemeClr>
            </a:solidFill>
            <a:ln w="0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98" name="直接连接符 97"/>
            <p:cNvCxnSpPr>
              <a:stCxn id="67" idx="2"/>
              <a:endCxn id="97" idx="2"/>
            </p:cNvCxnSpPr>
            <p:nvPr/>
          </p:nvCxnSpPr>
          <p:spPr>
            <a:xfrm>
              <a:off x="11909" y="3681"/>
              <a:ext cx="166" cy="1261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67" idx="4"/>
              <a:endCxn id="97" idx="4"/>
            </p:cNvCxnSpPr>
            <p:nvPr/>
          </p:nvCxnSpPr>
          <p:spPr>
            <a:xfrm flipH="1">
              <a:off x="12322" y="3681"/>
              <a:ext cx="83" cy="1261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/>
            <p:cNvSpPr/>
            <p:nvPr/>
          </p:nvSpPr>
          <p:spPr>
            <a:xfrm>
              <a:off x="12957" y="3464"/>
              <a:ext cx="1433" cy="38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3</a:t>
              </a:r>
              <a:r>
                <a:rPr lang="zh-CN" altLang="en-US" sz="1400">
                  <a:solidFill>
                    <a:schemeClr val="tx1"/>
                  </a:solidFill>
                </a:rPr>
                <a:t>×</a:t>
              </a:r>
              <a:r>
                <a:rPr lang="en-US" altLang="zh-CN" sz="1400">
                  <a:solidFill>
                    <a:schemeClr val="tx1"/>
                  </a:solidFill>
                </a:rPr>
                <a:t>3</a:t>
              </a:r>
              <a:r>
                <a:rPr lang="zh-CN" altLang="en-US" sz="1400">
                  <a:solidFill>
                    <a:schemeClr val="tx1"/>
                  </a:solidFill>
                </a:rPr>
                <a:t>卷积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3505" y="4695"/>
              <a:ext cx="1433" cy="38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</a:rPr>
                <a:t>×</a:t>
              </a:r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</a:rPr>
                <a:t>卷积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4" name="下箭头 103"/>
            <p:cNvSpPr/>
            <p:nvPr/>
          </p:nvSpPr>
          <p:spPr>
            <a:xfrm>
              <a:off x="13267" y="5502"/>
              <a:ext cx="134" cy="321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13505" y="5359"/>
              <a:ext cx="1972" cy="60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zh-CN" altLang="en-US" sz="1200">
                  <a:solidFill>
                    <a:schemeClr val="tx1"/>
                  </a:solidFill>
                </a:rPr>
                <a:t>归一化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3543" y="6490"/>
              <a:ext cx="1972" cy="60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zh-CN" altLang="en-US" sz="1200">
                  <a:solidFill>
                    <a:schemeClr val="tx1"/>
                  </a:solidFill>
                </a:rPr>
                <a:t>激活层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2322" y="6123"/>
              <a:ext cx="1222" cy="3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000"/>
                <a:t>相加</a:t>
              </a:r>
              <a:endParaRPr lang="zh-CN" altLang="en-US" sz="1000"/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1200150" y="127635"/>
            <a:ext cx="8782050" cy="8077200"/>
            <a:chOff x="1890" y="201"/>
            <a:chExt cx="13830" cy="12720"/>
          </a:xfrm>
        </p:grpSpPr>
        <p:grpSp>
          <p:nvGrpSpPr>
            <p:cNvPr id="25" name="组合 24"/>
            <p:cNvGrpSpPr/>
            <p:nvPr/>
          </p:nvGrpSpPr>
          <p:grpSpPr>
            <a:xfrm rot="0">
              <a:off x="2373" y="647"/>
              <a:ext cx="12785" cy="4897"/>
              <a:chOff x="2327" y="167"/>
              <a:chExt cx="12785" cy="489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663" y="2689"/>
                <a:ext cx="1663" cy="1365"/>
                <a:chOff x="2663" y="2682"/>
                <a:chExt cx="1663" cy="1365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2663" y="2727"/>
                  <a:ext cx="1290" cy="1320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26" y="2727"/>
                  <a:ext cx="1290" cy="130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76" y="2682"/>
                  <a:ext cx="1351" cy="136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2327" y="4462"/>
                    <a:ext cx="2288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zh-CN" altLang="en-US">
                        <a:latin typeface="Times New Roman" panose="02020603050405020304" charset="0"/>
                        <a:cs typeface="Times New Roman" panose="02020603050405020304" charset="0"/>
                      </a:rPr>
                      <a:t>输入特征</a:t>
                    </a:r>
                    <a:r>
                      <a:rPr lang="en-US" altLang="zh-CN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-US" altLang="zh-CN"/>
                  </a:p>
                </p:txBody>
              </p:sp>
            </mc:Choice>
            <mc:Fallback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7" y="4462"/>
                    <a:ext cx="2288" cy="580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6102" y="1835"/>
                    <a:ext cx="664" cy="310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horz" wrap="square" numCol="1" spcCol="0" rtlCol="0" fromWordArt="0" anchor="ctr" anchorCtr="0" compatLnSpc="1">
                    <a:noAutofit/>
                  </a:bodyPr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2" y="1835"/>
                    <a:ext cx="664" cy="3104"/>
                  </a:xfrm>
                  <a:prstGeom prst="rect">
                    <a:avLst/>
                  </a:prstGeom>
                  <a:blipFill rotWithShape="1">
                    <a:blip r:embed="rId5"/>
                  </a:blip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8088" y="1835"/>
                    <a:ext cx="664" cy="310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horz" wrap="square" numCol="1" spcCol="0" rtlCol="0" fromWordArt="0" anchor="ctr" anchorCtr="0" compatLnSpc="1">
                    <a:noAutofit/>
                  </a:bodyPr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" y="1835"/>
                    <a:ext cx="664" cy="3104"/>
                  </a:xfrm>
                  <a:prstGeom prst="rect">
                    <a:avLst/>
                  </a:prstGeom>
                  <a:blipFill rotWithShape="1">
                    <a:blip r:embed="rId6"/>
                  </a:blip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>
                <a:stCxn id="6" idx="3"/>
                <a:endCxn id="9" idx="1"/>
              </p:cNvCxnSpPr>
              <p:nvPr/>
            </p:nvCxnSpPr>
            <p:spPr>
              <a:xfrm>
                <a:off x="4327" y="3372"/>
                <a:ext cx="1775" cy="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5372" y="1255"/>
                <a:ext cx="227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latin typeface="Times New Roman" panose="02020603050405020304" charset="0"/>
                    <a:cs typeface="Times New Roman" panose="02020603050405020304" charset="0"/>
                  </a:rPr>
                  <a:t>通道</a:t>
                </a:r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归一化</a:t>
                </a:r>
                <a:endParaRPr lang="zh-CN" altLang="en-US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83" y="167"/>
                <a:ext cx="636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通道</a:t>
                </a:r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注意力模块</a:t>
                </a:r>
                <a:endParaRPr lang="zh-CN" altLang="en-US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6" name="直接箭头连接符 15"/>
              <p:cNvCxnSpPr>
                <a:stCxn id="10" idx="3"/>
                <a:endCxn id="23" idx="1"/>
              </p:cNvCxnSpPr>
              <p:nvPr/>
            </p:nvCxnSpPr>
            <p:spPr>
              <a:xfrm>
                <a:off x="8752" y="3387"/>
                <a:ext cx="1193" cy="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肘形连接符 17"/>
              <p:cNvCxnSpPr>
                <a:stCxn id="9" idx="3"/>
                <a:endCxn id="23" idx="0"/>
              </p:cNvCxnSpPr>
              <p:nvPr/>
            </p:nvCxnSpPr>
            <p:spPr>
              <a:xfrm flipV="1">
                <a:off x="6766" y="3106"/>
                <a:ext cx="3513" cy="281"/>
              </a:xfrm>
              <a:prstGeom prst="bentConnector4">
                <a:avLst>
                  <a:gd name="adj1" fmla="val 21320"/>
                  <a:gd name="adj2" fmla="val 685765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8088" y="980"/>
                <a:ext cx="145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权重</a:t>
                </a:r>
                <a:endPara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9945" y="3106"/>
                    <a:ext cx="668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⊗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5" y="3106"/>
                    <a:ext cx="668" cy="580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11806" y="3106"/>
                    <a:ext cx="647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↝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06" y="3106"/>
                    <a:ext cx="647" cy="580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箭头连接符 26"/>
              <p:cNvCxnSpPr>
                <a:stCxn id="23" idx="3"/>
                <a:endCxn id="26" idx="1"/>
              </p:cNvCxnSpPr>
              <p:nvPr/>
            </p:nvCxnSpPr>
            <p:spPr>
              <a:xfrm>
                <a:off x="10613" y="3396"/>
                <a:ext cx="11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1403" y="2623"/>
                <a:ext cx="145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激活</a:t>
                </a:r>
                <a:endPara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3440" y="2661"/>
                <a:ext cx="1672" cy="1502"/>
                <a:chOff x="13315" y="2654"/>
                <a:chExt cx="1672" cy="1502"/>
              </a:xfrm>
            </p:grpSpPr>
            <p:pic>
              <p:nvPicPr>
                <p:cNvPr id="8" name="图片 7"/>
                <p:cNvPicPr/>
                <p:nvPr/>
              </p:nvPicPr>
              <p:blipFill>
                <a:blip r:embed="rId9"/>
                <a:srcRect l="12489" r="75357"/>
                <a:stretch>
                  <a:fillRect/>
                </a:stretch>
              </p:blipFill>
              <p:spPr>
                <a:xfrm>
                  <a:off x="13315" y="2715"/>
                  <a:ext cx="1369" cy="1410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17" name="图片 16"/>
                <p:cNvPicPr/>
                <p:nvPr/>
              </p:nvPicPr>
              <p:blipFill>
                <a:blip r:embed="rId10"/>
                <a:srcRect l="62970" r="25047"/>
                <a:stretch>
                  <a:fillRect/>
                </a:stretch>
              </p:blipFill>
              <p:spPr>
                <a:xfrm>
                  <a:off x="13499" y="2682"/>
                  <a:ext cx="1334" cy="147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3" name="图片 2"/>
                <p:cNvPicPr/>
                <p:nvPr/>
              </p:nvPicPr>
              <p:blipFill>
                <a:blip r:embed="rId11"/>
                <a:srcRect r="87970"/>
                <a:stretch>
                  <a:fillRect/>
                </a:stretch>
              </p:blipFill>
              <p:spPr>
                <a:xfrm flipV="1">
                  <a:off x="13667" y="2654"/>
                  <a:ext cx="1320" cy="1452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13756" y="4484"/>
                    <a:ext cx="107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endParaRPr lang="en-US" altLang="zh-CN"/>
                  </a:p>
                </p:txBody>
              </p:sp>
            </mc:Choice>
            <mc:Fallback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56" y="4484"/>
                    <a:ext cx="1070" cy="580"/>
                  </a:xfrm>
                  <a:prstGeom prst="rect">
                    <a:avLst/>
                  </a:prstGeom>
                  <a:blipFill rotWithShape="1">
                    <a:blip r:embed="rId1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直接箭头连接符 20"/>
              <p:cNvCxnSpPr>
                <a:stCxn id="26" idx="3"/>
                <a:endCxn id="8" idx="1"/>
              </p:cNvCxnSpPr>
              <p:nvPr/>
            </p:nvCxnSpPr>
            <p:spPr>
              <a:xfrm>
                <a:off x="12453" y="3396"/>
                <a:ext cx="987" cy="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圆角矩形 28"/>
            <p:cNvSpPr/>
            <p:nvPr/>
          </p:nvSpPr>
          <p:spPr>
            <a:xfrm>
              <a:off x="2100" y="360"/>
              <a:ext cx="13350" cy="5430"/>
            </a:xfrm>
            <a:prstGeom prst="roundRect">
              <a:avLst/>
            </a:prstGeom>
            <a:noFill/>
            <a:ln w="28575" cmpd="dbl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 rot="0">
              <a:off x="2468" y="6226"/>
              <a:ext cx="12785" cy="5976"/>
              <a:chOff x="2327" y="167"/>
              <a:chExt cx="12785" cy="597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663" y="2689"/>
                <a:ext cx="1663" cy="1365"/>
                <a:chOff x="2663" y="2682"/>
                <a:chExt cx="1663" cy="1365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2663" y="2727"/>
                  <a:ext cx="1290" cy="1320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26" y="2727"/>
                  <a:ext cx="1290" cy="130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76" y="2682"/>
                  <a:ext cx="1351" cy="136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2327" y="4462"/>
                    <a:ext cx="2288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zh-CN" altLang="en-US">
                        <a:latin typeface="Times New Roman" panose="02020603050405020304" charset="0"/>
                        <a:cs typeface="Times New Roman" panose="02020603050405020304" charset="0"/>
                      </a:rPr>
                      <a:t>输入特征</a:t>
                    </a:r>
                    <a:r>
                      <a:rPr lang="en-US" altLang="zh-CN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altLang="zh-CN"/>
                  </a:p>
                </p:txBody>
              </p:sp>
            </mc:Choice>
            <mc:Fallback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7" y="4462"/>
                    <a:ext cx="2288" cy="580"/>
                  </a:xfrm>
                  <a:prstGeom prst="rect">
                    <a:avLst/>
                  </a:prstGeom>
                  <a:blipFill rotWithShape="1">
                    <a:blip r:embed="rId1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矩形 35"/>
                  <p:cNvSpPr/>
                  <p:nvPr/>
                </p:nvSpPr>
                <p:spPr>
                  <a:xfrm>
                    <a:off x="6102" y="1835"/>
                    <a:ext cx="664" cy="310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horz" wrap="square" numCol="1" spcCol="0" rtlCol="0" fromWordArt="0" anchor="ctr" anchorCtr="0" compatLnSpc="1">
                    <a:noAutofit/>
                  </a:bodyPr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4</m:t>
                            </m:r>
                          </m:sub>
                        </m:sSub>
                      </m:oMath>
                    </a14:m>
                    <a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a:t>···</a:t>
                    </a: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36" name="矩形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2" y="1835"/>
                    <a:ext cx="664" cy="3104"/>
                  </a:xfrm>
                  <a:prstGeom prst="rect">
                    <a:avLst/>
                  </a:prstGeom>
                  <a:blipFill rotWithShape="1">
                    <a:blip r:embed="rId14"/>
                  </a:blip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矩形 36"/>
                  <p:cNvSpPr/>
                  <p:nvPr/>
                </p:nvSpPr>
                <p:spPr>
                  <a:xfrm>
                    <a:off x="8088" y="1835"/>
                    <a:ext cx="664" cy="310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horz" wrap="square" numCol="1" spcCol="0" rtlCol="0" fromWordArt="0" anchor="ctr" anchorCtr="0" compatLnSpc="1">
                    <a:noAutofit/>
                  </a:bodyPr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a:t>···</a:t>
                    </a: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37" name="矩形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" y="1835"/>
                    <a:ext cx="664" cy="3104"/>
                  </a:xfrm>
                  <a:prstGeom prst="rect">
                    <a:avLst/>
                  </a:prstGeom>
                  <a:blipFill rotWithShape="1">
                    <a:blip r:embed="rId15"/>
                  </a:blip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4" idx="3"/>
                <a:endCxn id="36" idx="1"/>
              </p:cNvCxnSpPr>
              <p:nvPr/>
            </p:nvCxnSpPr>
            <p:spPr>
              <a:xfrm>
                <a:off x="4327" y="3372"/>
                <a:ext cx="1775" cy="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/>
              <p:cNvSpPr txBox="1"/>
              <p:nvPr/>
            </p:nvSpPr>
            <p:spPr>
              <a:xfrm>
                <a:off x="5287" y="1255"/>
                <a:ext cx="227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latin typeface="Times New Roman" panose="02020603050405020304" charset="0"/>
                    <a:cs typeface="Times New Roman" panose="02020603050405020304" charset="0"/>
                  </a:rPr>
                  <a:t>像素</a:t>
                </a:r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归一化</a:t>
                </a:r>
                <a:endParaRPr lang="zh-CN" altLang="en-US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983" y="167"/>
                <a:ext cx="636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空间注意力模块</a:t>
                </a:r>
                <a:endParaRPr lang="zh-CN" altLang="en-US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41" name="直接箭头连接符 40"/>
              <p:cNvCxnSpPr>
                <a:stCxn id="37" idx="3"/>
                <a:endCxn id="44" idx="1"/>
              </p:cNvCxnSpPr>
              <p:nvPr/>
            </p:nvCxnSpPr>
            <p:spPr>
              <a:xfrm>
                <a:off x="8752" y="3387"/>
                <a:ext cx="1193" cy="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肘形连接符 41"/>
              <p:cNvCxnSpPr>
                <a:stCxn id="36" idx="3"/>
                <a:endCxn id="44" idx="0"/>
              </p:cNvCxnSpPr>
              <p:nvPr/>
            </p:nvCxnSpPr>
            <p:spPr>
              <a:xfrm flipV="1">
                <a:off x="6766" y="3106"/>
                <a:ext cx="3513" cy="281"/>
              </a:xfrm>
              <a:prstGeom prst="bentConnector4">
                <a:avLst>
                  <a:gd name="adj1" fmla="val 21320"/>
                  <a:gd name="adj2" fmla="val 685765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8088" y="980"/>
                <a:ext cx="145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权重</a:t>
                </a:r>
                <a:endPara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9945" y="3106"/>
                    <a:ext cx="668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⊗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5" y="3106"/>
                    <a:ext cx="668" cy="580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文本框 44"/>
                  <p:cNvSpPr txBox="1"/>
                  <p:nvPr/>
                </p:nvSpPr>
                <p:spPr>
                  <a:xfrm>
                    <a:off x="11806" y="3106"/>
                    <a:ext cx="647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↝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45" name="文本框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06" y="3106"/>
                    <a:ext cx="647" cy="580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直接箭头连接符 45"/>
              <p:cNvCxnSpPr>
                <a:stCxn id="44" idx="3"/>
                <a:endCxn id="45" idx="1"/>
              </p:cNvCxnSpPr>
              <p:nvPr/>
            </p:nvCxnSpPr>
            <p:spPr>
              <a:xfrm>
                <a:off x="10613" y="3396"/>
                <a:ext cx="11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本框 46"/>
              <p:cNvSpPr txBox="1"/>
              <p:nvPr/>
            </p:nvSpPr>
            <p:spPr>
              <a:xfrm>
                <a:off x="8269" y="5563"/>
                <a:ext cx="178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800" b="1">
                    <a:latin typeface="Times New Roman" panose="02020603050405020304" charset="0"/>
                    <a:cs typeface="Times New Roman" panose="02020603050405020304" charset="0"/>
                  </a:rPr>
                  <a:t>激活函数</a:t>
                </a:r>
                <a:endParaRPr lang="zh-CN" altLang="en-US" sz="18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3440" y="2661"/>
                <a:ext cx="1672" cy="1502"/>
                <a:chOff x="13315" y="2654"/>
                <a:chExt cx="1672" cy="1502"/>
              </a:xfrm>
            </p:grpSpPr>
            <p:pic>
              <p:nvPicPr>
                <p:cNvPr id="49" name="图片 48"/>
                <p:cNvPicPr/>
                <p:nvPr/>
              </p:nvPicPr>
              <p:blipFill>
                <a:blip r:embed="rId9"/>
                <a:srcRect l="12489" r="75357"/>
                <a:stretch>
                  <a:fillRect/>
                </a:stretch>
              </p:blipFill>
              <p:spPr>
                <a:xfrm>
                  <a:off x="13315" y="2715"/>
                  <a:ext cx="1369" cy="1410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50" name="图片 49"/>
                <p:cNvPicPr/>
                <p:nvPr/>
              </p:nvPicPr>
              <p:blipFill>
                <a:blip r:embed="rId10"/>
                <a:srcRect l="62970" r="25047"/>
                <a:stretch>
                  <a:fillRect/>
                </a:stretch>
              </p:blipFill>
              <p:spPr>
                <a:xfrm>
                  <a:off x="13499" y="2682"/>
                  <a:ext cx="1334" cy="147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51" name="图片 50"/>
                <p:cNvPicPr/>
                <p:nvPr/>
              </p:nvPicPr>
              <p:blipFill>
                <a:blip r:embed="rId11"/>
                <a:srcRect r="87970"/>
                <a:stretch>
                  <a:fillRect/>
                </a:stretch>
              </p:blipFill>
              <p:spPr>
                <a:xfrm flipV="1">
                  <a:off x="13667" y="2654"/>
                  <a:ext cx="1320" cy="1452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13756" y="4484"/>
                    <a:ext cx="107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</m:oMath>
                    </a14:m>
                    <a:endParaRPr lang="en-US" altLang="zh-CN"/>
                  </a:p>
                </p:txBody>
              </p:sp>
            </mc:Choice>
            <mc:Fallback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56" y="4484"/>
                    <a:ext cx="1070" cy="580"/>
                  </a:xfrm>
                  <a:prstGeom prst="rect">
                    <a:avLst/>
                  </a:prstGeom>
                  <a:blipFill rotWithShape="1">
                    <a:blip r:embed="rId1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直接箭头连接符 52"/>
              <p:cNvCxnSpPr>
                <a:stCxn id="45" idx="3"/>
                <a:endCxn id="49" idx="1"/>
              </p:cNvCxnSpPr>
              <p:nvPr/>
            </p:nvCxnSpPr>
            <p:spPr>
              <a:xfrm>
                <a:off x="12453" y="3396"/>
                <a:ext cx="987" cy="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圆角矩形 53"/>
            <p:cNvSpPr/>
            <p:nvPr/>
          </p:nvSpPr>
          <p:spPr>
            <a:xfrm>
              <a:off x="2109" y="5939"/>
              <a:ext cx="13350" cy="5430"/>
            </a:xfrm>
            <a:prstGeom prst="roundRect">
              <a:avLst/>
            </a:prstGeom>
            <a:noFill/>
            <a:ln w="28575" cmpd="dbl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90" y="201"/>
              <a:ext cx="13830" cy="12720"/>
            </a:xfrm>
            <a:prstGeom prst="rect">
              <a:avLst/>
            </a:prstGeom>
            <a:noFill/>
            <a:ln w="28575" cmpd="dbl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7582" y="11622"/>
                  <a:ext cx="647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↝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57" name="文本框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" y="11622"/>
                  <a:ext cx="647" cy="58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7572" y="12202"/>
                  <a:ext cx="668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⊗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" y="12202"/>
                  <a:ext cx="668" cy="580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本框 58"/>
            <p:cNvSpPr txBox="1"/>
            <p:nvPr/>
          </p:nvSpPr>
          <p:spPr>
            <a:xfrm>
              <a:off x="8411" y="12202"/>
              <a:ext cx="178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b="1">
                  <a:latin typeface="Times New Roman" panose="02020603050405020304" charset="0"/>
                  <a:cs typeface="Times New Roman" panose="02020603050405020304" charset="0"/>
                </a:rPr>
                <a:t>矩阵点乘</a:t>
              </a:r>
              <a:endParaRPr lang="zh-CN" altLang="en-US" sz="18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73" name="图片 7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09290" y="713105"/>
            <a:ext cx="5772785" cy="54317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1183640" y="-4729480"/>
            <a:ext cx="9968230" cy="10501630"/>
            <a:chOff x="1864" y="-7448"/>
            <a:chExt cx="15698" cy="165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>
                  <p:custDataLst>
                    <p:tags r:id="rId1"/>
                  </p:custDataLst>
                </p:nvPr>
              </p:nvSpPr>
              <p:spPr>
                <a:xfrm>
                  <a:off x="14974" y="-1846"/>
                  <a:ext cx="1020" cy="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"/>
                  </p:custDataLst>
                </p:nvPr>
              </p:nvSpPr>
              <p:spPr>
                <a:xfrm>
                  <a:off x="14974" y="-1846"/>
                  <a:ext cx="1020" cy="561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9111" y="-1798"/>
                  <a:ext cx="1608" cy="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𝜓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,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𝐻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𝜓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,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𝑉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𝜓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zh-CN" altLang="en-US" sz="16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"/>
                  </p:custDataLst>
                </p:nvPr>
              </p:nvSpPr>
              <p:spPr>
                <a:xfrm>
                  <a:off x="9111" y="-1798"/>
                  <a:ext cx="1608" cy="59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 descr="20191104_20191104143024-4_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1475" y="-7448"/>
              <a:ext cx="2953" cy="2609"/>
            </a:xfrm>
            <a:prstGeom prst="rect">
              <a:avLst/>
            </a:prstGeom>
          </p:spPr>
        </p:pic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>
              <a:off x="10994" y="-4525"/>
              <a:ext cx="3901" cy="7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卷积</a:t>
              </a:r>
              <a:endPara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K=4,S=4,P=0</a:t>
              </a:r>
              <a:endPara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0"/>
              </p:custDataLst>
            </p:nvPr>
          </p:nvSpPr>
          <p:spPr>
            <a:xfrm>
              <a:off x="10994" y="-3777"/>
              <a:ext cx="3899" cy="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归一化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1"/>
              </p:custDataLst>
            </p:nvPr>
          </p:nvSpPr>
          <p:spPr>
            <a:xfrm>
              <a:off x="11859" y="-1725"/>
              <a:ext cx="2165" cy="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DWT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 rot="0">
              <a:off x="14160" y="-1205"/>
              <a:ext cx="1341" cy="1345"/>
              <a:chOff x="6806" y="2335"/>
              <a:chExt cx="1351" cy="1319"/>
            </a:xfrm>
          </p:grpSpPr>
          <p:pic>
            <p:nvPicPr>
              <p:cNvPr id="114" name="图片 113"/>
              <p:cNvPicPr/>
              <p:nvPr>
                <p:custDataLst>
                  <p:tags r:id="rId12"/>
                </p:custDataLst>
              </p:nvPr>
            </p:nvPicPr>
            <p:blipFill>
              <a:blip r:embed="rId13" r:link="rId14"/>
              <a:stretch>
                <a:fillRect/>
              </a:stretch>
            </p:blipFill>
            <p:spPr>
              <a:xfrm>
                <a:off x="7317" y="2335"/>
                <a:ext cx="840" cy="8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26" name="组合 25"/>
              <p:cNvGrpSpPr/>
              <p:nvPr/>
            </p:nvGrpSpPr>
            <p:grpSpPr>
              <a:xfrm>
                <a:off x="6806" y="2440"/>
                <a:ext cx="1239" cy="1215"/>
                <a:chOff x="6510" y="2720"/>
                <a:chExt cx="1239" cy="1215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6617" y="2720"/>
                  <a:ext cx="1133" cy="1118"/>
                  <a:chOff x="6617" y="2720"/>
                  <a:chExt cx="1133" cy="1118"/>
                </a:xfrm>
              </p:grpSpPr>
              <p:pic>
                <p:nvPicPr>
                  <p:cNvPr id="104" name="图片 103"/>
                  <p:cNvPicPr/>
                  <p:nvPr>
                    <p:custDataLst>
                      <p:tags r:id="rId15"/>
                    </p:custDataLst>
                  </p:nvPr>
                </p:nvPicPr>
                <p:blipFill>
                  <a:blip r:embed="rId16" r:link="rId17"/>
                  <a:stretch>
                    <a:fillRect/>
                  </a:stretch>
                </p:blipFill>
                <p:spPr>
                  <a:xfrm>
                    <a:off x="6910" y="2720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00" name="图片 99"/>
                  <p:cNvPicPr/>
                  <p:nvPr>
                    <p:custDataLst>
                      <p:tags r:id="rId18"/>
                    </p:custDataLst>
                  </p:nvPr>
                </p:nvPicPr>
                <p:blipFill>
                  <a:blip r:embed="rId19" r:link="rId20"/>
                  <a:stretch>
                    <a:fillRect/>
                  </a:stretch>
                </p:blipFill>
                <p:spPr>
                  <a:xfrm>
                    <a:off x="6806" y="2815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03" name="图片 102"/>
                  <p:cNvPicPr/>
                  <p:nvPr>
                    <p:custDataLst>
                      <p:tags r:id="rId21"/>
                    </p:custDataLst>
                  </p:nvPr>
                </p:nvPicPr>
                <p:blipFill>
                  <a:blip r:embed="rId22" r:link="rId23"/>
                  <a:stretch>
                    <a:fillRect/>
                  </a:stretch>
                </p:blipFill>
                <p:spPr>
                  <a:xfrm>
                    <a:off x="6714" y="2903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01" name="图片 100"/>
                  <p:cNvPicPr/>
                  <p:nvPr>
                    <p:custDataLst>
                      <p:tags r:id="rId24"/>
                    </p:custDataLst>
                  </p:nvPr>
                </p:nvPicPr>
                <p:blipFill>
                  <a:blip r:embed="rId25" r:link="rId26"/>
                  <a:stretch>
                    <a:fillRect/>
                  </a:stretch>
                </p:blipFill>
                <p:spPr>
                  <a:xfrm>
                    <a:off x="6617" y="2998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102" name="图片 101"/>
                <p:cNvPicPr/>
                <p:nvPr>
                  <p:custDataLst>
                    <p:tags r:id="rId27"/>
                  </p:custDataLst>
                </p:nvPr>
              </p:nvPicPr>
              <p:blipFill>
                <a:blip r:embed="rId28" r:link="rId29"/>
                <a:stretch>
                  <a:fillRect/>
                </a:stretch>
              </p:blipFill>
              <p:spPr>
                <a:xfrm>
                  <a:off x="6510" y="3095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</p:grpSp>
        <p:grpSp>
          <p:nvGrpSpPr>
            <p:cNvPr id="35" name="组合 34"/>
            <p:cNvGrpSpPr/>
            <p:nvPr/>
          </p:nvGrpSpPr>
          <p:grpSpPr>
            <a:xfrm rot="0">
              <a:off x="8829" y="-1127"/>
              <a:ext cx="3835" cy="1176"/>
              <a:chOff x="10650" y="2439"/>
              <a:chExt cx="3835" cy="1176"/>
            </a:xfrm>
          </p:grpSpPr>
          <p:grpSp>
            <p:nvGrpSpPr>
              <p:cNvPr id="29" name="组合 28"/>
              <p:cNvGrpSpPr/>
              <p:nvPr/>
            </p:nvGrpSpPr>
            <p:grpSpPr>
              <a:xfrm rot="0">
                <a:off x="13325" y="2439"/>
                <a:ext cx="1160" cy="1150"/>
                <a:chOff x="6370" y="6052"/>
                <a:chExt cx="1169" cy="1128"/>
              </a:xfrm>
            </p:grpSpPr>
            <p:pic>
              <p:nvPicPr>
                <p:cNvPr id="107" name="图片 106"/>
                <p:cNvPicPr/>
                <p:nvPr>
                  <p:custDataLst>
                    <p:tags r:id="rId30"/>
                  </p:custDataLst>
                </p:nvPr>
              </p:nvPicPr>
              <p:blipFill>
                <a:blip r:embed="rId31" r:link="rId32"/>
                <a:stretch>
                  <a:fillRect/>
                </a:stretch>
              </p:blipFill>
              <p:spPr>
                <a:xfrm>
                  <a:off x="6699" y="6052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06" name="图片 105"/>
                <p:cNvPicPr/>
                <p:nvPr>
                  <p:custDataLst>
                    <p:tags r:id="rId33"/>
                  </p:custDataLst>
                </p:nvPr>
              </p:nvPicPr>
              <p:blipFill>
                <a:blip r:embed="rId34" r:link="rId35"/>
                <a:stretch>
                  <a:fillRect/>
                </a:stretch>
              </p:blipFill>
              <p:spPr>
                <a:xfrm>
                  <a:off x="6510" y="6188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05" name="图片 104"/>
                <p:cNvPicPr/>
                <p:nvPr>
                  <p:custDataLst>
                    <p:tags r:id="rId36"/>
                  </p:custDataLst>
                </p:nvPr>
              </p:nvPicPr>
              <p:blipFill>
                <a:blip r:embed="rId37" r:link="rId38"/>
                <a:stretch>
                  <a:fillRect/>
                </a:stretch>
              </p:blipFill>
              <p:spPr>
                <a:xfrm>
                  <a:off x="6370" y="6340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31" name="组合 30"/>
              <p:cNvGrpSpPr/>
              <p:nvPr/>
            </p:nvGrpSpPr>
            <p:grpSpPr>
              <a:xfrm rot="0">
                <a:off x="11981" y="2466"/>
                <a:ext cx="1159" cy="1124"/>
                <a:chOff x="6657" y="7180"/>
                <a:chExt cx="1168" cy="1102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6797" y="7180"/>
                  <a:ext cx="1029" cy="978"/>
                  <a:chOff x="6797" y="7180"/>
                  <a:chExt cx="1029" cy="978"/>
                </a:xfrm>
              </p:grpSpPr>
              <p:pic>
                <p:nvPicPr>
                  <p:cNvPr id="110" name="图片 109"/>
                  <p:cNvPicPr/>
                  <p:nvPr>
                    <p:custDataLst>
                      <p:tags r:id="rId39"/>
                    </p:custDataLst>
                  </p:nvPr>
                </p:nvPicPr>
                <p:blipFill>
                  <a:blip r:embed="rId40" r:link="rId41"/>
                  <a:stretch>
                    <a:fillRect/>
                  </a:stretch>
                </p:blipFill>
                <p:spPr>
                  <a:xfrm>
                    <a:off x="6986" y="7180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09" name="图片 108"/>
                  <p:cNvPicPr/>
                  <p:nvPr>
                    <p:custDataLst>
                      <p:tags r:id="rId42"/>
                    </p:custDataLst>
                  </p:nvPr>
                </p:nvPicPr>
                <p:blipFill>
                  <a:blip r:embed="rId43" r:link="rId44"/>
                  <a:stretch>
                    <a:fillRect/>
                  </a:stretch>
                </p:blipFill>
                <p:spPr>
                  <a:xfrm>
                    <a:off x="6797" y="7318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108" name="图片 107"/>
                <p:cNvPicPr/>
                <p:nvPr>
                  <p:custDataLst>
                    <p:tags r:id="rId45"/>
                  </p:custDataLst>
                </p:nvPr>
              </p:nvPicPr>
              <p:blipFill>
                <a:blip r:embed="rId46" r:link="rId47"/>
                <a:stretch>
                  <a:fillRect/>
                </a:stretch>
              </p:blipFill>
              <p:spPr>
                <a:xfrm>
                  <a:off x="6657" y="7442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32" name="组合 31"/>
              <p:cNvGrpSpPr/>
              <p:nvPr/>
            </p:nvGrpSpPr>
            <p:grpSpPr>
              <a:xfrm rot="0">
                <a:off x="10650" y="2459"/>
                <a:ext cx="1160" cy="1156"/>
                <a:chOff x="6806" y="8345"/>
                <a:chExt cx="1169" cy="1134"/>
              </a:xfrm>
            </p:grpSpPr>
            <p:pic>
              <p:nvPicPr>
                <p:cNvPr id="113" name="图片 112"/>
                <p:cNvPicPr/>
                <p:nvPr>
                  <p:custDataLst>
                    <p:tags r:id="rId48"/>
                  </p:custDataLst>
                </p:nvPr>
              </p:nvPicPr>
              <p:blipFill>
                <a:blip r:embed="rId49" r:link="rId50"/>
                <a:stretch>
                  <a:fillRect/>
                </a:stretch>
              </p:blipFill>
              <p:spPr>
                <a:xfrm>
                  <a:off x="7135" y="8345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12" name="图片 111"/>
                <p:cNvPicPr/>
                <p:nvPr>
                  <p:custDataLst>
                    <p:tags r:id="rId51"/>
                  </p:custDataLst>
                </p:nvPr>
              </p:nvPicPr>
              <p:blipFill>
                <a:blip r:embed="rId52" r:link="rId53"/>
                <a:stretch>
                  <a:fillRect/>
                </a:stretch>
              </p:blipFill>
              <p:spPr>
                <a:xfrm>
                  <a:off x="6946" y="8504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11" name="图片 110"/>
                <p:cNvPicPr/>
                <p:nvPr>
                  <p:custDataLst>
                    <p:tags r:id="rId54"/>
                  </p:custDataLst>
                </p:nvPr>
              </p:nvPicPr>
              <p:blipFill>
                <a:blip r:embed="rId55" r:link="rId56"/>
                <a:stretch>
                  <a:fillRect/>
                </a:stretch>
              </p:blipFill>
              <p:spPr>
                <a:xfrm>
                  <a:off x="6806" y="8639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</p:grpSp>
        <p:sp>
          <p:nvSpPr>
            <p:cNvPr id="33" name="矩形 32"/>
            <p:cNvSpPr/>
            <p:nvPr>
              <p:custDataLst>
                <p:tags r:id="rId57"/>
              </p:custDataLst>
            </p:nvPr>
          </p:nvSpPr>
          <p:spPr>
            <a:xfrm>
              <a:off x="10645" y="-89"/>
              <a:ext cx="2220" cy="71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[288,28,28]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4" name="右大括号 33"/>
            <p:cNvSpPr/>
            <p:nvPr>
              <p:custDataLst>
                <p:tags r:id="rId58"/>
              </p:custDataLst>
            </p:nvPr>
          </p:nvSpPr>
          <p:spPr>
            <a:xfrm rot="5400000">
              <a:off x="10610" y="-586"/>
              <a:ext cx="178" cy="2318"/>
            </a:xfrm>
            <a:prstGeom prst="rightBrace">
              <a:avLst>
                <a:gd name="adj1" fmla="val 1081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59"/>
              </p:custDataLst>
            </p:nvPr>
          </p:nvSpPr>
          <p:spPr>
            <a:xfrm>
              <a:off x="9305" y="-6724"/>
              <a:ext cx="2170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8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输入</a:t>
              </a:r>
              <a:endPara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(3,224,224)</a:t>
              </a:r>
              <a:endParaRPr lang="zh-C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60"/>
              </p:custDataLst>
            </p:nvPr>
          </p:nvSpPr>
          <p:spPr>
            <a:xfrm>
              <a:off x="13907" y="141"/>
              <a:ext cx="195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[96,28,28]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23" name="直接箭头连接符 22"/>
            <p:cNvCxnSpPr>
              <a:stCxn id="12" idx="2"/>
              <a:endCxn id="13" idx="0"/>
            </p:cNvCxnSpPr>
            <p:nvPr/>
          </p:nvCxnSpPr>
          <p:spPr>
            <a:xfrm flipH="1">
              <a:off x="12945" y="-4839"/>
              <a:ext cx="7" cy="3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114" y="3176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C=384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1"/>
              </p:custDataLst>
            </p:nvPr>
          </p:nvSpPr>
          <p:spPr>
            <a:xfrm>
              <a:off x="9114" y="2441"/>
              <a:ext cx="3184" cy="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下采样模块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62"/>
              </p:custDataLst>
            </p:nvPr>
          </p:nvSpPr>
          <p:spPr>
            <a:xfrm>
              <a:off x="13542" y="1077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C=192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63"/>
              </p:custDataLst>
            </p:nvPr>
          </p:nvSpPr>
          <p:spPr>
            <a:xfrm>
              <a:off x="13541" y="1833"/>
              <a:ext cx="3184" cy="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下采样模块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64"/>
              </p:custDataLst>
            </p:nvPr>
          </p:nvSpPr>
          <p:spPr>
            <a:xfrm>
              <a:off x="13541" y="2590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C=384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65"/>
              </p:custDataLst>
            </p:nvPr>
          </p:nvSpPr>
          <p:spPr>
            <a:xfrm>
              <a:off x="9111" y="3913"/>
              <a:ext cx="3184" cy="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下采样模块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66"/>
              </p:custDataLst>
            </p:nvPr>
          </p:nvSpPr>
          <p:spPr>
            <a:xfrm>
              <a:off x="9111" y="4646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C=768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67"/>
              </p:custDataLst>
            </p:nvPr>
          </p:nvSpPr>
          <p:spPr>
            <a:xfrm>
              <a:off x="13543" y="3329"/>
              <a:ext cx="3184" cy="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下采样模块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7" name="矩形 46"/>
            <p:cNvSpPr/>
            <p:nvPr>
              <p:custDataLst>
                <p:tags r:id="rId68"/>
              </p:custDataLst>
            </p:nvPr>
          </p:nvSpPr>
          <p:spPr>
            <a:xfrm>
              <a:off x="13543" y="4050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C=768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12338" y="3176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8" y="3176"/>
                  <a:ext cx="835" cy="641"/>
                </a:xfrm>
                <a:prstGeom prst="rect">
                  <a:avLst/>
                </a:prstGeom>
                <a:blipFill rotWithShape="1">
                  <a:blip r:embed="rId6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文本框 48"/>
                <p:cNvSpPr txBox="1"/>
                <p:nvPr>
                  <p:custDataLst>
                    <p:tags r:id="rId70"/>
                  </p:custDataLst>
                </p:nvPr>
              </p:nvSpPr>
              <p:spPr>
                <a:xfrm>
                  <a:off x="12338" y="4658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1"/>
                  </p:custDataLst>
                </p:nvPr>
              </p:nvSpPr>
              <p:spPr>
                <a:xfrm>
                  <a:off x="12338" y="4658"/>
                  <a:ext cx="835" cy="641"/>
                </a:xfrm>
                <a:prstGeom prst="rect">
                  <a:avLst/>
                </a:prstGeom>
                <a:blipFill rotWithShape="1">
                  <a:blip r:embed="rId6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本框 51"/>
                <p:cNvSpPr txBox="1"/>
                <p:nvPr>
                  <p:custDataLst>
                    <p:tags r:id="rId72"/>
                  </p:custDataLst>
                </p:nvPr>
              </p:nvSpPr>
              <p:spPr>
                <a:xfrm>
                  <a:off x="16725" y="1752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3"/>
                  </p:custDataLst>
                </p:nvPr>
              </p:nvSpPr>
              <p:spPr>
                <a:xfrm>
                  <a:off x="16725" y="1752"/>
                  <a:ext cx="835" cy="641"/>
                </a:xfrm>
                <a:prstGeom prst="rect">
                  <a:avLst/>
                </a:prstGeom>
                <a:blipFill rotWithShape="1">
                  <a:blip r:embed="rId6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文本框 52"/>
                <p:cNvSpPr txBox="1"/>
                <p:nvPr>
                  <p:custDataLst>
                    <p:tags r:id="rId74"/>
                  </p:custDataLst>
                </p:nvPr>
              </p:nvSpPr>
              <p:spPr>
                <a:xfrm>
                  <a:off x="16728" y="3198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5"/>
                  </p:custDataLst>
                </p:nvPr>
              </p:nvSpPr>
              <p:spPr>
                <a:xfrm>
                  <a:off x="16728" y="3198"/>
                  <a:ext cx="835" cy="641"/>
                </a:xfrm>
                <a:prstGeom prst="rect">
                  <a:avLst/>
                </a:prstGeom>
                <a:blipFill rotWithShape="1">
                  <a:blip r:embed="rId6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文本框 53"/>
                <p:cNvSpPr txBox="1"/>
                <p:nvPr>
                  <p:custDataLst>
                    <p:tags r:id="rId76"/>
                  </p:custDataLst>
                </p:nvPr>
              </p:nvSpPr>
              <p:spPr>
                <a:xfrm>
                  <a:off x="16728" y="4646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7"/>
                  </p:custDataLst>
                </p:nvPr>
              </p:nvSpPr>
              <p:spPr>
                <a:xfrm>
                  <a:off x="16728" y="4646"/>
                  <a:ext cx="835" cy="641"/>
                </a:xfrm>
                <a:prstGeom prst="rect">
                  <a:avLst/>
                </a:prstGeom>
                <a:blipFill rotWithShape="1">
                  <a:blip r:embed="rId6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/>
            <p:cNvSpPr/>
            <p:nvPr>
              <p:custDataLst>
                <p:tags r:id="rId78"/>
              </p:custDataLst>
            </p:nvPr>
          </p:nvSpPr>
          <p:spPr>
            <a:xfrm>
              <a:off x="11603" y="6269"/>
              <a:ext cx="3184" cy="6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归一化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1" name="右大括号 60"/>
            <p:cNvSpPr/>
            <p:nvPr>
              <p:custDataLst>
                <p:tags r:id="rId79"/>
              </p:custDataLst>
            </p:nvPr>
          </p:nvSpPr>
          <p:spPr>
            <a:xfrm rot="5400000">
              <a:off x="13101" y="4895"/>
              <a:ext cx="178" cy="2318"/>
            </a:xfrm>
            <a:prstGeom prst="rightBrace">
              <a:avLst>
                <a:gd name="adj1" fmla="val 1081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80"/>
              </p:custDataLst>
            </p:nvPr>
          </p:nvSpPr>
          <p:spPr>
            <a:xfrm>
              <a:off x="11464" y="5338"/>
              <a:ext cx="3530" cy="4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⊕ </a:t>
              </a: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[1536,7,7]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81"/>
              </p:custDataLst>
            </p:nvPr>
          </p:nvSpPr>
          <p:spPr>
            <a:xfrm>
              <a:off x="11603" y="7551"/>
              <a:ext cx="3184" cy="64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全连接层</a:t>
              </a:r>
              <a:endParaRPr lang="zh-CN" altLang="en-US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4" name="右大括号 63"/>
            <p:cNvSpPr/>
            <p:nvPr>
              <p:custDataLst>
                <p:tags r:id="rId82"/>
              </p:custDataLst>
            </p:nvPr>
          </p:nvSpPr>
          <p:spPr>
            <a:xfrm rot="16200000">
              <a:off x="13199" y="7278"/>
              <a:ext cx="178" cy="2318"/>
            </a:xfrm>
            <a:prstGeom prst="rightBrace">
              <a:avLst>
                <a:gd name="adj1" fmla="val 1081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1515" y="8526"/>
              <a:ext cx="123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/>
                <a:t>正常</a:t>
              </a:r>
              <a:endParaRPr lang="zh-CN" altLang="en-US" sz="1400"/>
            </a:p>
          </p:txBody>
        </p:sp>
        <p:sp>
          <p:nvSpPr>
            <p:cNvPr id="66" name="文本框 65"/>
            <p:cNvSpPr txBox="1"/>
            <p:nvPr>
              <p:custDataLst>
                <p:tags r:id="rId83"/>
              </p:custDataLst>
            </p:nvPr>
          </p:nvSpPr>
          <p:spPr>
            <a:xfrm>
              <a:off x="12675" y="8526"/>
              <a:ext cx="123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/>
                <a:t>轻症</a:t>
              </a:r>
              <a:endParaRPr lang="zh-CN" altLang="en-US" sz="1400"/>
            </a:p>
          </p:txBody>
        </p:sp>
        <p:sp>
          <p:nvSpPr>
            <p:cNvPr id="67" name="文本框 66"/>
            <p:cNvSpPr txBox="1"/>
            <p:nvPr>
              <p:custDataLst>
                <p:tags r:id="rId84"/>
              </p:custDataLst>
            </p:nvPr>
          </p:nvSpPr>
          <p:spPr>
            <a:xfrm>
              <a:off x="13834" y="8526"/>
              <a:ext cx="123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/>
                <a:t>重症</a:t>
              </a:r>
              <a:endParaRPr lang="zh-CN" altLang="en-US" sz="1400"/>
            </a:p>
          </p:txBody>
        </p:sp>
        <p:sp>
          <p:nvSpPr>
            <p:cNvPr id="68" name="矩形 67"/>
            <p:cNvSpPr/>
            <p:nvPr/>
          </p:nvSpPr>
          <p:spPr>
            <a:xfrm>
              <a:off x="8608" y="-4704"/>
              <a:ext cx="8955" cy="13795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85"/>
              </p:custDataLst>
            </p:nvPr>
          </p:nvSpPr>
          <p:spPr>
            <a:xfrm>
              <a:off x="1864" y="-2524"/>
              <a:ext cx="6105" cy="2665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86"/>
              </p:custDataLst>
            </p:nvPr>
          </p:nvSpPr>
          <p:spPr>
            <a:xfrm>
              <a:off x="3324" y="-1927"/>
              <a:ext cx="3184" cy="6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归一化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87"/>
              </p:custDataLst>
            </p:nvPr>
          </p:nvSpPr>
          <p:spPr>
            <a:xfrm>
              <a:off x="3324" y="-1285"/>
              <a:ext cx="3184" cy="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卷积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K=2,S=2,P=0</a:t>
              </a:r>
              <a:endPara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cxnSp>
          <p:nvCxnSpPr>
            <p:cNvPr id="72" name="直接箭头连接符 71"/>
            <p:cNvCxnSpPr>
              <a:stCxn id="69" idx="0"/>
              <a:endCxn id="70" idx="0"/>
            </p:cNvCxnSpPr>
            <p:nvPr>
              <p:custDataLst>
                <p:tags r:id="rId88"/>
              </p:custDataLst>
            </p:nvPr>
          </p:nvCxnSpPr>
          <p:spPr>
            <a:xfrm flipH="1">
              <a:off x="4916" y="-2524"/>
              <a:ext cx="1" cy="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>
              <a:stCxn id="71" idx="2"/>
              <a:endCxn id="69" idx="2"/>
            </p:cNvCxnSpPr>
            <p:nvPr>
              <p:custDataLst>
                <p:tags r:id="rId89"/>
              </p:custDataLst>
            </p:nvPr>
          </p:nvCxnSpPr>
          <p:spPr>
            <a:xfrm>
              <a:off x="4916" y="-477"/>
              <a:ext cx="1" cy="6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>
              <p:custDataLst>
                <p:tags r:id="rId90"/>
              </p:custDataLst>
            </p:nvPr>
          </p:nvSpPr>
          <p:spPr>
            <a:xfrm>
              <a:off x="5746" y="-3241"/>
              <a:ext cx="2223" cy="71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</a:t>
              </a:r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模块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91"/>
              </p:custDataLst>
            </p:nvPr>
          </p:nvSpPr>
          <p:spPr>
            <a:xfrm>
              <a:off x="1864" y="1062"/>
              <a:ext cx="6105" cy="8028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92"/>
              </p:custDataLst>
            </p:nvPr>
          </p:nvSpPr>
          <p:spPr>
            <a:xfrm>
              <a:off x="3325" y="1833"/>
              <a:ext cx="3184" cy="8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卷积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4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,S=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4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,P=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3</a:t>
              </a:r>
              <a:endPara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93"/>
              </p:custDataLst>
            </p:nvPr>
          </p:nvSpPr>
          <p:spPr>
            <a:xfrm>
              <a:off x="3325" y="2684"/>
              <a:ext cx="3184" cy="7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归一化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cxnSp>
          <p:nvCxnSpPr>
            <p:cNvPr id="78" name="直接箭头连接符 77"/>
            <p:cNvCxnSpPr>
              <a:stCxn id="75" idx="0"/>
              <a:endCxn id="76" idx="0"/>
            </p:cNvCxnSpPr>
            <p:nvPr>
              <p:custDataLst>
                <p:tags r:id="rId94"/>
              </p:custDataLst>
            </p:nvPr>
          </p:nvCxnSpPr>
          <p:spPr>
            <a:xfrm>
              <a:off x="4917" y="1062"/>
              <a:ext cx="0" cy="7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97" idx="2"/>
              <a:endCxn id="75" idx="2"/>
            </p:cNvCxnSpPr>
            <p:nvPr>
              <p:custDataLst>
                <p:tags r:id="rId95"/>
              </p:custDataLst>
            </p:nvPr>
          </p:nvCxnSpPr>
          <p:spPr>
            <a:xfrm flipH="1">
              <a:off x="4917" y="8442"/>
              <a:ext cx="8" cy="6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>
              <p:custDataLst>
                <p:tags r:id="rId96"/>
              </p:custDataLst>
            </p:nvPr>
          </p:nvSpPr>
          <p:spPr>
            <a:xfrm>
              <a:off x="5236" y="345"/>
              <a:ext cx="2733" cy="71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</a:t>
              </a:r>
              <a:endParaRPr 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97"/>
              </p:custDataLst>
            </p:nvPr>
          </p:nvSpPr>
          <p:spPr>
            <a:xfrm>
              <a:off x="10994" y="-3189"/>
              <a:ext cx="3899" cy="5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GELU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激活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98"/>
              </p:custDataLst>
            </p:nvPr>
          </p:nvSpPr>
          <p:spPr>
            <a:xfrm>
              <a:off x="11603" y="6910"/>
              <a:ext cx="3184" cy="6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全局均值池化</a:t>
              </a:r>
              <a:endParaRPr lang="zh-CN" altLang="en-US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99"/>
              </p:custDataLst>
            </p:nvPr>
          </p:nvSpPr>
          <p:spPr>
            <a:xfrm>
              <a:off x="3325" y="3607"/>
              <a:ext cx="3184" cy="8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卷积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,S=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,P=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3</a:t>
              </a:r>
              <a:endPara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100"/>
              </p:custDataLst>
            </p:nvPr>
          </p:nvSpPr>
          <p:spPr>
            <a:xfrm>
              <a:off x="3325" y="5287"/>
              <a:ext cx="3184" cy="80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卷积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,S=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,P=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0</a:t>
              </a:r>
              <a:endPara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101"/>
              </p:custDataLst>
            </p:nvPr>
          </p:nvSpPr>
          <p:spPr>
            <a:xfrm>
              <a:off x="3325" y="4422"/>
              <a:ext cx="3185" cy="5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GELU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激活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102"/>
              </p:custDataLst>
            </p:nvPr>
          </p:nvSpPr>
          <p:spPr>
            <a:xfrm>
              <a:off x="3325" y="6088"/>
              <a:ext cx="3184" cy="64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标准化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103"/>
              </p:custDataLst>
            </p:nvPr>
          </p:nvSpPr>
          <p:spPr>
            <a:xfrm>
              <a:off x="3325" y="6729"/>
              <a:ext cx="3184" cy="64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正则化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flipV="1">
              <a:off x="4846" y="1407"/>
              <a:ext cx="140" cy="12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92" name="肘形连接符 91"/>
            <p:cNvCxnSpPr>
              <a:stCxn id="90" idx="6"/>
              <a:endCxn id="97" idx="3"/>
            </p:cNvCxnSpPr>
            <p:nvPr/>
          </p:nvCxnSpPr>
          <p:spPr>
            <a:xfrm>
              <a:off x="4986" y="1467"/>
              <a:ext cx="250" cy="6655"/>
            </a:xfrm>
            <a:prstGeom prst="bentConnector3">
              <a:avLst>
                <a:gd name="adj1" fmla="val 8228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77" idx="2"/>
              <a:endCxn id="84" idx="0"/>
            </p:cNvCxnSpPr>
            <p:nvPr>
              <p:custDataLst>
                <p:tags r:id="rId104"/>
              </p:custDataLst>
            </p:nvPr>
          </p:nvCxnSpPr>
          <p:spPr>
            <a:xfrm>
              <a:off x="4917" y="3406"/>
              <a:ext cx="0" cy="2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86" idx="2"/>
              <a:endCxn id="85" idx="0"/>
            </p:cNvCxnSpPr>
            <p:nvPr>
              <p:custDataLst>
                <p:tags r:id="rId105"/>
              </p:custDataLst>
            </p:nvPr>
          </p:nvCxnSpPr>
          <p:spPr>
            <a:xfrm flipH="1">
              <a:off x="4917" y="5010"/>
              <a:ext cx="1" cy="2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88" idx="2"/>
              <a:endCxn id="97" idx="0"/>
            </p:cNvCxnSpPr>
            <p:nvPr>
              <p:custDataLst>
                <p:tags r:id="rId106"/>
              </p:custDataLst>
            </p:nvPr>
          </p:nvCxnSpPr>
          <p:spPr>
            <a:xfrm>
              <a:off x="4917" y="7370"/>
              <a:ext cx="8" cy="4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/>
            <p:cNvSpPr txBox="1"/>
            <p:nvPr/>
          </p:nvSpPr>
          <p:spPr>
            <a:xfrm>
              <a:off x="4613" y="7802"/>
              <a:ext cx="623" cy="64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＋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649" y="-4945"/>
              <a:ext cx="432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just" fontAlgn="base"/>
              <a:r>
                <a:rPr lang="zh-CN" altLang="en-US" sz="28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⊕</a:t>
              </a:r>
              <a:r>
                <a:rPr lang="en-US" altLang="zh-CN" sz="28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通道拼接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7"/>
              </p:custDataLst>
            </p:nvPr>
          </p:nvSpPr>
          <p:spPr>
            <a:xfrm>
              <a:off x="3649" y="-4165"/>
              <a:ext cx="432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just" fontAlgn="ctr"/>
              <a:r>
                <a:rPr lang="zh-CN" altLang="en-US" sz="28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＋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线性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相加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0325" y="0"/>
              <a:ext cx="669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lang="en-US" altLang="zh-CN" sz="1600"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⊕</a:t>
              </a:r>
              <a:endParaRPr lang="en-US" altLang="zh-CN" sz="16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08"/>
              </p:custDataLst>
            </p:nvPr>
          </p:nvSpPr>
          <p:spPr>
            <a:xfrm>
              <a:off x="9111" y="1685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C=192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/>
                <p:cNvSpPr txBox="1"/>
                <p:nvPr>
                  <p:custDataLst>
                    <p:tags r:id="rId109"/>
                  </p:custDataLst>
                </p:nvPr>
              </p:nvSpPr>
              <p:spPr>
                <a:xfrm>
                  <a:off x="12295" y="1685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0"/>
                  </p:custDataLst>
                </p:nvPr>
              </p:nvSpPr>
              <p:spPr>
                <a:xfrm>
                  <a:off x="12295" y="1685"/>
                  <a:ext cx="835" cy="641"/>
                </a:xfrm>
                <a:prstGeom prst="rect">
                  <a:avLst/>
                </a:prstGeom>
                <a:blipFill rotWithShape="1">
                  <a:blip r:embed="rId6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/>
            <p:cNvSpPr/>
            <p:nvPr>
              <p:custDataLst>
                <p:tags r:id="rId111"/>
              </p:custDataLst>
            </p:nvPr>
          </p:nvSpPr>
          <p:spPr>
            <a:xfrm>
              <a:off x="9111" y="886"/>
              <a:ext cx="3184" cy="6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通道剪枝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[192,28,28]</a:t>
              </a:r>
              <a:endPara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12"/>
              </p:custDataLst>
            </p:nvPr>
          </p:nvSpPr>
          <p:spPr>
            <a:xfrm>
              <a:off x="10994" y="-2601"/>
              <a:ext cx="3901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C=96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cxnSp>
          <p:nvCxnSpPr>
            <p:cNvPr id="10" name="肘形连接符 9"/>
            <p:cNvCxnSpPr>
              <a:stCxn id="17" idx="1"/>
              <a:endCxn id="110" idx="0"/>
            </p:cNvCxnSpPr>
            <p:nvPr/>
          </p:nvCxnSpPr>
          <p:spPr>
            <a:xfrm rot="10800000" flipV="1">
              <a:off x="10903" y="-1505"/>
              <a:ext cx="956" cy="40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14"/>
            <p:cNvCxnSpPr>
              <a:stCxn id="17" idx="3"/>
              <a:endCxn id="114" idx="0"/>
            </p:cNvCxnSpPr>
            <p:nvPr>
              <p:custDataLst>
                <p:tags r:id="rId113"/>
              </p:custDataLst>
            </p:nvPr>
          </p:nvCxnSpPr>
          <p:spPr>
            <a:xfrm>
              <a:off x="14024" y="-1505"/>
              <a:ext cx="1060" cy="30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8" idx="2"/>
              <a:endCxn id="17" idx="0"/>
            </p:cNvCxnSpPr>
            <p:nvPr>
              <p:custDataLst>
                <p:tags r:id="rId114"/>
              </p:custDataLst>
            </p:nvPr>
          </p:nvCxnSpPr>
          <p:spPr>
            <a:xfrm flipH="1">
              <a:off x="12942" y="-1960"/>
              <a:ext cx="3" cy="2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1788795" y="509270"/>
            <a:ext cx="6195060" cy="5835015"/>
            <a:chOff x="1792" y="924"/>
            <a:chExt cx="9756" cy="9189"/>
          </a:xfrm>
        </p:grpSpPr>
        <p:sp>
          <p:nvSpPr>
            <p:cNvPr id="10" name="右箭头标注 9"/>
            <p:cNvSpPr/>
            <p:nvPr>
              <p:custDataLst>
                <p:tags r:id="rId1"/>
              </p:custDataLst>
            </p:nvPr>
          </p:nvSpPr>
          <p:spPr>
            <a:xfrm>
              <a:off x="1792" y="4065"/>
              <a:ext cx="9410" cy="2987"/>
            </a:xfrm>
            <a:prstGeom prst="rightArrowCallout">
              <a:avLst>
                <a:gd name="adj1" fmla="val 19420"/>
                <a:gd name="adj2" fmla="val 10966"/>
                <a:gd name="adj3" fmla="val 13816"/>
                <a:gd name="adj4" fmla="val 93172"/>
              </a:avLst>
            </a:prstGeom>
            <a:noFill/>
            <a:ln w="28575" cmpd="thickThin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标注 10"/>
            <p:cNvSpPr/>
            <p:nvPr>
              <p:custDataLst>
                <p:tags r:id="rId2"/>
              </p:custDataLst>
            </p:nvPr>
          </p:nvSpPr>
          <p:spPr>
            <a:xfrm>
              <a:off x="1792" y="924"/>
              <a:ext cx="9410" cy="2987"/>
            </a:xfrm>
            <a:prstGeom prst="rightArrowCallout">
              <a:avLst>
                <a:gd name="adj1" fmla="val 19420"/>
                <a:gd name="adj2" fmla="val 10966"/>
                <a:gd name="adj3" fmla="val 13816"/>
                <a:gd name="adj4" fmla="val 93172"/>
              </a:avLst>
            </a:prstGeom>
            <a:noFill/>
            <a:ln w="28575" cmpd="thickThin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955" y="1006"/>
              <a:ext cx="7644" cy="9027"/>
              <a:chOff x="2475" y="-3004"/>
              <a:chExt cx="11396" cy="13220"/>
            </a:xfrm>
          </p:grpSpPr>
          <p:pic>
            <p:nvPicPr>
              <p:cNvPr id="13" name="图片 12" descr="output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475" y="1535"/>
                <a:ext cx="5482" cy="4140"/>
              </a:xfrm>
              <a:prstGeom prst="rect">
                <a:avLst/>
              </a:prstGeom>
            </p:spPr>
          </p:pic>
          <p:pic>
            <p:nvPicPr>
              <p:cNvPr id="18" name="图片 17" descr="20191104_20191104143024-4_3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2475" y="-3004"/>
                <a:ext cx="5482" cy="4140"/>
              </a:xfrm>
              <a:prstGeom prst="rect">
                <a:avLst/>
              </a:prstGeom>
            </p:spPr>
          </p:pic>
          <p:pic>
            <p:nvPicPr>
              <p:cNvPr id="19" name="图片 18" descr="20191104_20191104143024-4_3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2475" y="6074"/>
                <a:ext cx="5482" cy="4143"/>
              </a:xfrm>
              <a:prstGeom prst="rect">
                <a:avLst/>
              </a:prstGeom>
            </p:spPr>
          </p:pic>
          <p:pic>
            <p:nvPicPr>
              <p:cNvPr id="24" name="图片 23" descr="output"/>
              <p:cNvPicPr/>
              <p:nvPr>
                <p:custDataLst>
                  <p:tags r:id="rId9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389" y="1536"/>
                <a:ext cx="5482" cy="413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/>
              <p:nvPr>
                <p:custDataLst>
                  <p:tags r:id="rId11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8389" y="-3004"/>
                <a:ext cx="5482" cy="4139"/>
              </a:xfrm>
              <a:prstGeom prst="rect">
                <a:avLst/>
              </a:prstGeom>
            </p:spPr>
          </p:pic>
          <p:pic>
            <p:nvPicPr>
              <p:cNvPr id="26" name="图片 25" descr="20191104_20191104143024-4_2"/>
              <p:cNvPicPr/>
              <p:nvPr>
                <p:custDataLst>
                  <p:tags r:id="rId13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8389" y="6076"/>
                <a:ext cx="5482" cy="4139"/>
              </a:xfrm>
              <a:prstGeom prst="rect">
                <a:avLst/>
              </a:prstGeom>
            </p:spPr>
          </p:pic>
        </p:grpSp>
        <p:sp>
          <p:nvSpPr>
            <p:cNvPr id="27" name="矩形 26"/>
            <p:cNvSpPr/>
            <p:nvPr>
              <p:custDataLst>
                <p:tags r:id="rId15"/>
              </p:custDataLst>
            </p:nvPr>
          </p:nvSpPr>
          <p:spPr>
            <a:xfrm>
              <a:off x="9750" y="1856"/>
              <a:ext cx="1710" cy="1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6"/>
              </p:custDataLst>
            </p:nvPr>
          </p:nvSpPr>
          <p:spPr>
            <a:xfrm>
              <a:off x="9750" y="2043"/>
              <a:ext cx="1798" cy="45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txBody>
            <a:bodyPr wrap="square" bIns="0" rtlCol="0">
              <a:spAutoFit/>
            </a:bodyPr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原始图片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17"/>
              </p:custDataLst>
            </p:nvPr>
          </p:nvSpPr>
          <p:spPr>
            <a:xfrm>
              <a:off x="9674" y="5039"/>
              <a:ext cx="1860" cy="1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分割输出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0" name="右箭头标注 29"/>
            <p:cNvSpPr/>
            <p:nvPr>
              <p:custDataLst>
                <p:tags r:id="rId18"/>
              </p:custDataLst>
            </p:nvPr>
          </p:nvSpPr>
          <p:spPr>
            <a:xfrm>
              <a:off x="1792" y="7126"/>
              <a:ext cx="9410" cy="2987"/>
            </a:xfrm>
            <a:prstGeom prst="rightArrowCallout">
              <a:avLst>
                <a:gd name="adj1" fmla="val 19420"/>
                <a:gd name="adj2" fmla="val 10966"/>
                <a:gd name="adj3" fmla="val 13816"/>
                <a:gd name="adj4" fmla="val 93172"/>
              </a:avLst>
            </a:prstGeom>
            <a:noFill/>
            <a:ln w="28575" cmpd="thickThin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19"/>
              </p:custDataLst>
            </p:nvPr>
          </p:nvSpPr>
          <p:spPr>
            <a:xfrm>
              <a:off x="9674" y="8057"/>
              <a:ext cx="1861" cy="1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图像</a:t>
              </a:r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融合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UNIT_PLACING_PICTURE_USER_VIEWPORT" val="{&quot;height&quot;:2826.9122541603633,&quot;width&quot;:3677.1154791154795}"/>
  <p:tag name="KSO_WM_BEAUTIFY_FLAG" val=""/>
</p:tagLst>
</file>

<file path=ppt/tags/tag164.xml><?xml version="1.0" encoding="utf-8"?>
<p:tagLst xmlns:p="http://schemas.openxmlformats.org/presentationml/2006/main">
  <p:tag name="KSO_WM_UNIT_PLACING_PICTURE_USER_VIEWPORT" val="{&quot;height&quot;:10800,&quot;width&quot;:14400}"/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7.xml><?xml version="1.0" encoding="utf-8"?>
<p:tagLst xmlns:p="http://schemas.openxmlformats.org/presentationml/2006/main">
  <p:tag name="COMMONDATA" val="eyJoZGlkIjoiYjAxNTYzZjhlODkyOWUwZGM4YTU1YTk1M2E5ZDVmODQifQ=="/>
  <p:tag name="KSO_WPP_MARK_KEY" val="c097ca59-690c-42be-87b1-f40ec13de52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UNIT_PLACING_PICTURE_USER_VIEWPORT" val="{&quot;height&quot;:5685,&quot;width&quot;:7580}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UNIT_PLACING_PICTURE_USER_VIEWPORT" val="{&quot;height&quot;:8554,&quot;width&quot;:9091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mpd="sng">
          <a:solidFill>
            <a:schemeClr val="tx1"/>
          </a:solidFill>
          <a:prstDash val="solid"/>
        </a:ln>
      </a:spPr>
      <a:bodyPr vertOverflow="overflow" horzOverflow="overflow" vert="vert" wrap="square" numCol="1" spcCol="0" rtlCol="0" fromWordArt="0" anchor="ctr" anchorCtr="0" compatLnSpc="1">
        <a:noAutofit/>
      </a:bodyPr>
      <a:lstStyle>
        <a:defPPr lvl="0" algn="ctr" fontAlgn="ctr">
          <a:buClrTx/>
          <a:buSzTx/>
          <a:buFontTx/>
          <a:defRPr lang="zh-CN" altLang="en-US">
            <a:sym typeface="+mn-ea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1021</Words>
  <Application>WPS 演示</Application>
  <PresentationFormat>宽屏</PresentationFormat>
  <Paragraphs>330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Times New Roman</vt:lpstr>
      <vt:lpstr>Cambria Math</vt:lpstr>
      <vt:lpstr>MS Mincho</vt:lpstr>
      <vt:lpstr>LaTeX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文档存本地丢失不负责</cp:lastModifiedBy>
  <cp:revision>227</cp:revision>
  <dcterms:created xsi:type="dcterms:W3CDTF">2019-06-19T02:08:00Z</dcterms:created>
  <dcterms:modified xsi:type="dcterms:W3CDTF">2023-02-22T04:27:21Z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C47CAECF25A149FE8EC9DF93673BBB6B</vt:lpwstr>
  </property>
</Properties>
</file>